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Roboto" panose="020F0502020204030204" pitchFamily="2" charset="0"/>
      <p:regular r:id="rId11"/>
    </p:embeddedFont>
    <p:embeddedFont>
      <p:font typeface="Roboto Slab" panose="020F0502020204030204" pitchFamily="2"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4017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691527"/>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76B9FF"/>
                </a:solidFill>
                <a:latin typeface="Roboto Slab" pitchFamily="34" charset="0"/>
                <a:ea typeface="Roboto Slab" pitchFamily="34" charset="-122"/>
                <a:cs typeface="Roboto Slab" pitchFamily="34" charset="-120"/>
              </a:rPr>
              <a:t>Hệ Thống Quản Lý Showroom Ô Tô</a:t>
            </a:r>
            <a:endParaRPr lang="en-US" sz="4450" dirty="0"/>
          </a:p>
        </p:txBody>
      </p:sp>
      <p:sp>
        <p:nvSpPr>
          <p:cNvPr id="4" name="Text 1"/>
          <p:cNvSpPr/>
          <p:nvPr/>
        </p:nvSpPr>
        <p:spPr>
          <a:xfrm>
            <a:off x="6280190" y="4449247"/>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Dự án phần mềm này quản lý toàn diện các hoạt động của showroom ô tô. Nó tối ưu hóa quy trình kinh doanh và quản lý dữ liệu hiệu quả. Hệ thống được phát triển bằng ngôn ngữ Java và công nghệ Java Swing.</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00802"/>
            <a:ext cx="6116003" cy="637937"/>
          </a:xfrm>
          <a:prstGeom prst="rect">
            <a:avLst/>
          </a:prstGeom>
          <a:noFill/>
          <a:ln/>
        </p:spPr>
        <p:txBody>
          <a:bodyPr wrap="none" lIns="0" tIns="0" rIns="0" bIns="0" rtlCol="0" anchor="t"/>
          <a:lstStyle/>
          <a:p>
            <a:pPr marL="0" indent="0" algn="l">
              <a:lnSpc>
                <a:spcPts val="5000"/>
              </a:lnSpc>
              <a:buNone/>
            </a:pPr>
            <a:r>
              <a:rPr lang="en-US" sz="4000" dirty="0">
                <a:solidFill>
                  <a:srgbClr val="76B9FF"/>
                </a:solidFill>
                <a:latin typeface="Roboto Slab" pitchFamily="34" charset="0"/>
                <a:ea typeface="Roboto Slab" pitchFamily="34" charset="-122"/>
                <a:cs typeface="Roboto Slab" pitchFamily="34" charset="-120"/>
              </a:rPr>
              <a:t>Lý Do Và Mục Tiêu Dự Án</a:t>
            </a:r>
            <a:endParaRPr lang="en-US" sz="4000" dirty="0"/>
          </a:p>
        </p:txBody>
      </p:sp>
      <p:sp>
        <p:nvSpPr>
          <p:cNvPr id="4" name="Shape 1"/>
          <p:cNvSpPr/>
          <p:nvPr/>
        </p:nvSpPr>
        <p:spPr>
          <a:xfrm>
            <a:off x="6280190" y="1644848"/>
            <a:ext cx="459224" cy="459224"/>
          </a:xfrm>
          <a:prstGeom prst="roundRect">
            <a:avLst>
              <a:gd name="adj" fmla="val 6668"/>
            </a:avLst>
          </a:prstGeom>
          <a:solidFill>
            <a:srgbClr val="3F4652"/>
          </a:solidFill>
          <a:ln/>
        </p:spPr>
        <p:txBody>
          <a:bodyPr/>
          <a:lstStyle/>
          <a:p>
            <a:endParaRPr lang="en-US"/>
          </a:p>
        </p:txBody>
      </p:sp>
      <p:sp>
        <p:nvSpPr>
          <p:cNvPr id="5" name="Text 2"/>
          <p:cNvSpPr/>
          <p:nvPr/>
        </p:nvSpPr>
        <p:spPr>
          <a:xfrm>
            <a:off x="6356687" y="1683068"/>
            <a:ext cx="306110" cy="382667"/>
          </a:xfrm>
          <a:prstGeom prst="rect">
            <a:avLst/>
          </a:prstGeom>
          <a:noFill/>
          <a:ln/>
        </p:spPr>
        <p:txBody>
          <a:bodyPr wrap="none" lIns="0" tIns="0" rIns="0" bIns="0" rtlCol="0" anchor="t"/>
          <a:lstStyle/>
          <a:p>
            <a:pPr marL="0" indent="0" algn="ctr">
              <a:lnSpc>
                <a:spcPts val="2400"/>
              </a:lnSpc>
              <a:buNone/>
            </a:pPr>
            <a:r>
              <a:rPr lang="en-US" sz="2400" dirty="0">
                <a:solidFill>
                  <a:srgbClr val="D6E5EF"/>
                </a:solidFill>
                <a:latin typeface="Roboto Slab" pitchFamily="34" charset="0"/>
                <a:ea typeface="Roboto Slab" pitchFamily="34" charset="-122"/>
                <a:cs typeface="Roboto Slab" pitchFamily="34" charset="-120"/>
              </a:rPr>
              <a:t>1</a:t>
            </a:r>
            <a:endParaRPr lang="en-US" sz="2400" dirty="0"/>
          </a:p>
        </p:txBody>
      </p:sp>
      <p:sp>
        <p:nvSpPr>
          <p:cNvPr id="6" name="Text 3"/>
          <p:cNvSpPr/>
          <p:nvPr/>
        </p:nvSpPr>
        <p:spPr>
          <a:xfrm>
            <a:off x="6943487" y="1714976"/>
            <a:ext cx="2551748" cy="318849"/>
          </a:xfrm>
          <a:prstGeom prst="rect">
            <a:avLst/>
          </a:prstGeom>
          <a:noFill/>
          <a:ln/>
        </p:spPr>
        <p:txBody>
          <a:bodyPr wrap="none" lIns="0" tIns="0" rIns="0" bIns="0" rtlCol="0" anchor="t"/>
          <a:lstStyle/>
          <a:p>
            <a:pPr marL="0" indent="0" algn="l">
              <a:lnSpc>
                <a:spcPts val="2500"/>
              </a:lnSpc>
              <a:buNone/>
            </a:pPr>
            <a:r>
              <a:rPr lang="en-US" sz="2000" dirty="0">
                <a:solidFill>
                  <a:srgbClr val="D6E5EF"/>
                </a:solidFill>
                <a:latin typeface="Roboto Slab" pitchFamily="34" charset="0"/>
                <a:ea typeface="Roboto Slab" pitchFamily="34" charset="-122"/>
                <a:cs typeface="Roboto Slab" pitchFamily="34" charset="-120"/>
              </a:rPr>
              <a:t>Giảm Thiểu Sai Sót</a:t>
            </a:r>
            <a:endParaRPr lang="en-US" sz="2000" dirty="0"/>
          </a:p>
        </p:txBody>
      </p:sp>
      <p:sp>
        <p:nvSpPr>
          <p:cNvPr id="7" name="Text 4"/>
          <p:cNvSpPr/>
          <p:nvPr/>
        </p:nvSpPr>
        <p:spPr>
          <a:xfrm>
            <a:off x="6943487" y="2156222"/>
            <a:ext cx="6893123" cy="653415"/>
          </a:xfrm>
          <a:prstGeom prst="rect">
            <a:avLst/>
          </a:prstGeom>
          <a:noFill/>
          <a:ln/>
        </p:spPr>
        <p:txBody>
          <a:bodyPr wrap="square" lIns="0" tIns="0" rIns="0" bIns="0" rtlCol="0" anchor="t"/>
          <a:lstStyle/>
          <a:p>
            <a:pPr marL="0" indent="0" algn="l">
              <a:lnSpc>
                <a:spcPts val="2550"/>
              </a:lnSpc>
              <a:buNone/>
            </a:pPr>
            <a:r>
              <a:rPr lang="en-US" sz="1600" dirty="0">
                <a:solidFill>
                  <a:srgbClr val="D6E5EF"/>
                </a:solidFill>
                <a:latin typeface="Roboto" pitchFamily="34" charset="0"/>
                <a:ea typeface="Roboto" pitchFamily="34" charset="-122"/>
                <a:cs typeface="Roboto" pitchFamily="34" charset="-120"/>
              </a:rPr>
              <a:t>Quản lý thủ công gây ra nhiều sai sót và lãng phí thời gian. Hệ thống giảm 70% lỗi nhập liệu.</a:t>
            </a:r>
            <a:endParaRPr lang="en-US" sz="1600" dirty="0"/>
          </a:p>
        </p:txBody>
      </p:sp>
      <p:sp>
        <p:nvSpPr>
          <p:cNvPr id="8" name="Shape 5"/>
          <p:cNvSpPr/>
          <p:nvPr/>
        </p:nvSpPr>
        <p:spPr>
          <a:xfrm>
            <a:off x="6280190" y="3217902"/>
            <a:ext cx="459224" cy="459224"/>
          </a:xfrm>
          <a:prstGeom prst="roundRect">
            <a:avLst>
              <a:gd name="adj" fmla="val 6668"/>
            </a:avLst>
          </a:prstGeom>
          <a:solidFill>
            <a:srgbClr val="3F4652"/>
          </a:solidFill>
          <a:ln/>
        </p:spPr>
        <p:txBody>
          <a:bodyPr/>
          <a:lstStyle/>
          <a:p>
            <a:endParaRPr lang="en-US"/>
          </a:p>
        </p:txBody>
      </p:sp>
      <p:sp>
        <p:nvSpPr>
          <p:cNvPr id="9" name="Text 6"/>
          <p:cNvSpPr/>
          <p:nvPr/>
        </p:nvSpPr>
        <p:spPr>
          <a:xfrm>
            <a:off x="6356687" y="3256121"/>
            <a:ext cx="306110" cy="382667"/>
          </a:xfrm>
          <a:prstGeom prst="rect">
            <a:avLst/>
          </a:prstGeom>
          <a:noFill/>
          <a:ln/>
        </p:spPr>
        <p:txBody>
          <a:bodyPr wrap="none" lIns="0" tIns="0" rIns="0" bIns="0" rtlCol="0" anchor="t"/>
          <a:lstStyle/>
          <a:p>
            <a:pPr marL="0" indent="0" algn="ctr">
              <a:lnSpc>
                <a:spcPts val="2400"/>
              </a:lnSpc>
              <a:buNone/>
            </a:pPr>
            <a:r>
              <a:rPr lang="en-US" sz="2400" dirty="0">
                <a:solidFill>
                  <a:srgbClr val="D6E5EF"/>
                </a:solidFill>
                <a:latin typeface="Roboto Slab" pitchFamily="34" charset="0"/>
                <a:ea typeface="Roboto Slab" pitchFamily="34" charset="-122"/>
                <a:cs typeface="Roboto Slab" pitchFamily="34" charset="-120"/>
              </a:rPr>
              <a:t>2</a:t>
            </a:r>
            <a:endParaRPr lang="en-US" sz="2400" dirty="0"/>
          </a:p>
        </p:txBody>
      </p:sp>
      <p:sp>
        <p:nvSpPr>
          <p:cNvPr id="10" name="Text 7"/>
          <p:cNvSpPr/>
          <p:nvPr/>
        </p:nvSpPr>
        <p:spPr>
          <a:xfrm>
            <a:off x="6943487" y="3288030"/>
            <a:ext cx="2551748" cy="318849"/>
          </a:xfrm>
          <a:prstGeom prst="rect">
            <a:avLst/>
          </a:prstGeom>
          <a:noFill/>
          <a:ln/>
        </p:spPr>
        <p:txBody>
          <a:bodyPr wrap="none" lIns="0" tIns="0" rIns="0" bIns="0" rtlCol="0" anchor="t"/>
          <a:lstStyle/>
          <a:p>
            <a:pPr marL="0" indent="0" algn="l">
              <a:lnSpc>
                <a:spcPts val="2500"/>
              </a:lnSpc>
              <a:buNone/>
            </a:pPr>
            <a:r>
              <a:rPr lang="en-US" sz="2000" dirty="0">
                <a:solidFill>
                  <a:srgbClr val="D6E5EF"/>
                </a:solidFill>
                <a:latin typeface="Roboto Slab" pitchFamily="34" charset="0"/>
                <a:ea typeface="Roboto Slab" pitchFamily="34" charset="-122"/>
                <a:cs typeface="Roboto Slab" pitchFamily="34" charset="-120"/>
              </a:rPr>
              <a:t>Số Hóa Thông Tin</a:t>
            </a:r>
            <a:endParaRPr lang="en-US" sz="2000" dirty="0"/>
          </a:p>
        </p:txBody>
      </p:sp>
      <p:sp>
        <p:nvSpPr>
          <p:cNvPr id="11" name="Text 8"/>
          <p:cNvSpPr/>
          <p:nvPr/>
        </p:nvSpPr>
        <p:spPr>
          <a:xfrm>
            <a:off x="6943487" y="3729276"/>
            <a:ext cx="6893123" cy="653415"/>
          </a:xfrm>
          <a:prstGeom prst="rect">
            <a:avLst/>
          </a:prstGeom>
          <a:noFill/>
          <a:ln/>
        </p:spPr>
        <p:txBody>
          <a:bodyPr wrap="square" lIns="0" tIns="0" rIns="0" bIns="0" rtlCol="0" anchor="t"/>
          <a:lstStyle/>
          <a:p>
            <a:pPr marL="0" indent="0" algn="l">
              <a:lnSpc>
                <a:spcPts val="2550"/>
              </a:lnSpc>
              <a:buNone/>
            </a:pPr>
            <a:r>
              <a:rPr lang="en-US" sz="1600" dirty="0">
                <a:solidFill>
                  <a:srgbClr val="D6E5EF"/>
                </a:solidFill>
                <a:latin typeface="Roboto" pitchFamily="34" charset="0"/>
                <a:ea typeface="Roboto" pitchFamily="34" charset="-122"/>
                <a:cs typeface="Roboto" pitchFamily="34" charset="-120"/>
              </a:rPr>
              <a:t>Số hóa toàn bộ thông tin giúp tăng 50% hiệu quả truy xuất dữ liệu. Mọi thứ đều được ghi lại.</a:t>
            </a:r>
            <a:endParaRPr lang="en-US" sz="1600" dirty="0"/>
          </a:p>
        </p:txBody>
      </p:sp>
      <p:sp>
        <p:nvSpPr>
          <p:cNvPr id="12" name="Shape 9"/>
          <p:cNvSpPr/>
          <p:nvPr/>
        </p:nvSpPr>
        <p:spPr>
          <a:xfrm>
            <a:off x="6280190" y="4790956"/>
            <a:ext cx="459224" cy="459224"/>
          </a:xfrm>
          <a:prstGeom prst="roundRect">
            <a:avLst>
              <a:gd name="adj" fmla="val 6668"/>
            </a:avLst>
          </a:prstGeom>
          <a:solidFill>
            <a:srgbClr val="3F4652"/>
          </a:solidFill>
          <a:ln/>
        </p:spPr>
        <p:txBody>
          <a:bodyPr/>
          <a:lstStyle/>
          <a:p>
            <a:endParaRPr lang="en-US"/>
          </a:p>
        </p:txBody>
      </p:sp>
      <p:sp>
        <p:nvSpPr>
          <p:cNvPr id="13" name="Text 10"/>
          <p:cNvSpPr/>
          <p:nvPr/>
        </p:nvSpPr>
        <p:spPr>
          <a:xfrm>
            <a:off x="6356687" y="4829175"/>
            <a:ext cx="306110" cy="382667"/>
          </a:xfrm>
          <a:prstGeom prst="rect">
            <a:avLst/>
          </a:prstGeom>
          <a:noFill/>
          <a:ln/>
        </p:spPr>
        <p:txBody>
          <a:bodyPr wrap="none" lIns="0" tIns="0" rIns="0" bIns="0" rtlCol="0" anchor="t"/>
          <a:lstStyle/>
          <a:p>
            <a:pPr marL="0" indent="0" algn="ctr">
              <a:lnSpc>
                <a:spcPts val="2400"/>
              </a:lnSpc>
              <a:buNone/>
            </a:pPr>
            <a:r>
              <a:rPr lang="en-US" sz="2400" dirty="0">
                <a:solidFill>
                  <a:srgbClr val="D6E5EF"/>
                </a:solidFill>
                <a:latin typeface="Roboto Slab" pitchFamily="34" charset="0"/>
                <a:ea typeface="Roboto Slab" pitchFamily="34" charset="-122"/>
                <a:cs typeface="Roboto Slab" pitchFamily="34" charset="-120"/>
              </a:rPr>
              <a:t>3</a:t>
            </a:r>
            <a:endParaRPr lang="en-US" sz="2400" dirty="0"/>
          </a:p>
        </p:txBody>
      </p:sp>
      <p:sp>
        <p:nvSpPr>
          <p:cNvPr id="14" name="Text 11"/>
          <p:cNvSpPr/>
          <p:nvPr/>
        </p:nvSpPr>
        <p:spPr>
          <a:xfrm>
            <a:off x="6943487" y="4861084"/>
            <a:ext cx="3087767" cy="318849"/>
          </a:xfrm>
          <a:prstGeom prst="rect">
            <a:avLst/>
          </a:prstGeom>
          <a:noFill/>
          <a:ln/>
        </p:spPr>
        <p:txBody>
          <a:bodyPr wrap="none" lIns="0" tIns="0" rIns="0" bIns="0" rtlCol="0" anchor="t"/>
          <a:lstStyle/>
          <a:p>
            <a:pPr marL="0" indent="0" algn="l">
              <a:lnSpc>
                <a:spcPts val="2500"/>
              </a:lnSpc>
              <a:buNone/>
            </a:pPr>
            <a:r>
              <a:rPr lang="en-US" sz="2000" dirty="0">
                <a:solidFill>
                  <a:srgbClr val="D6E5EF"/>
                </a:solidFill>
                <a:latin typeface="Roboto Slab" pitchFamily="34" charset="0"/>
                <a:ea typeface="Roboto Slab" pitchFamily="34" charset="-122"/>
                <a:cs typeface="Roboto Slab" pitchFamily="34" charset="-120"/>
              </a:rPr>
              <a:t>Tăng Hiệu Suất Bán Hàng</a:t>
            </a:r>
            <a:endParaRPr lang="en-US" sz="2000" dirty="0"/>
          </a:p>
        </p:txBody>
      </p:sp>
      <p:sp>
        <p:nvSpPr>
          <p:cNvPr id="15" name="Text 12"/>
          <p:cNvSpPr/>
          <p:nvPr/>
        </p:nvSpPr>
        <p:spPr>
          <a:xfrm>
            <a:off x="6943487" y="5302329"/>
            <a:ext cx="6893123" cy="653415"/>
          </a:xfrm>
          <a:prstGeom prst="rect">
            <a:avLst/>
          </a:prstGeom>
          <a:noFill/>
          <a:ln/>
        </p:spPr>
        <p:txBody>
          <a:bodyPr wrap="square" lIns="0" tIns="0" rIns="0" bIns="0" rtlCol="0" anchor="t"/>
          <a:lstStyle/>
          <a:p>
            <a:pPr marL="0" indent="0" algn="l">
              <a:lnSpc>
                <a:spcPts val="2550"/>
              </a:lnSpc>
              <a:buNone/>
            </a:pPr>
            <a:r>
              <a:rPr lang="en-US" sz="1600" dirty="0">
                <a:solidFill>
                  <a:srgbClr val="D6E5EF"/>
                </a:solidFill>
                <a:latin typeface="Roboto" pitchFamily="34" charset="0"/>
                <a:ea typeface="Roboto" pitchFamily="34" charset="-122"/>
                <a:cs typeface="Roboto" pitchFamily="34" charset="-120"/>
              </a:rPr>
              <a:t>Tăng cường hiệu suất bán hàng bằng cách rút ngắn 30% thời gian giao dịch. Khách hàng không phải chờ đợi.</a:t>
            </a:r>
            <a:endParaRPr lang="en-US" sz="1600" dirty="0"/>
          </a:p>
        </p:txBody>
      </p:sp>
      <p:sp>
        <p:nvSpPr>
          <p:cNvPr id="16" name="Shape 13"/>
          <p:cNvSpPr/>
          <p:nvPr/>
        </p:nvSpPr>
        <p:spPr>
          <a:xfrm>
            <a:off x="6280190" y="6364010"/>
            <a:ext cx="459224" cy="459224"/>
          </a:xfrm>
          <a:prstGeom prst="roundRect">
            <a:avLst>
              <a:gd name="adj" fmla="val 6668"/>
            </a:avLst>
          </a:prstGeom>
          <a:solidFill>
            <a:srgbClr val="3F4652"/>
          </a:solidFill>
          <a:ln/>
        </p:spPr>
        <p:txBody>
          <a:bodyPr/>
          <a:lstStyle/>
          <a:p>
            <a:endParaRPr lang="en-US"/>
          </a:p>
        </p:txBody>
      </p:sp>
      <p:sp>
        <p:nvSpPr>
          <p:cNvPr id="17" name="Text 14"/>
          <p:cNvSpPr/>
          <p:nvPr/>
        </p:nvSpPr>
        <p:spPr>
          <a:xfrm>
            <a:off x="6356687" y="6402229"/>
            <a:ext cx="306110" cy="382667"/>
          </a:xfrm>
          <a:prstGeom prst="rect">
            <a:avLst/>
          </a:prstGeom>
          <a:noFill/>
          <a:ln/>
        </p:spPr>
        <p:txBody>
          <a:bodyPr wrap="none" lIns="0" tIns="0" rIns="0" bIns="0" rtlCol="0" anchor="t"/>
          <a:lstStyle/>
          <a:p>
            <a:pPr marL="0" indent="0" algn="ctr">
              <a:lnSpc>
                <a:spcPts val="2400"/>
              </a:lnSpc>
              <a:buNone/>
            </a:pPr>
            <a:r>
              <a:rPr lang="en-US" sz="2400" dirty="0">
                <a:solidFill>
                  <a:srgbClr val="D6E5EF"/>
                </a:solidFill>
                <a:latin typeface="Roboto Slab" pitchFamily="34" charset="0"/>
                <a:ea typeface="Roboto Slab" pitchFamily="34" charset="-122"/>
                <a:cs typeface="Roboto Slab" pitchFamily="34" charset="-120"/>
              </a:rPr>
              <a:t>4</a:t>
            </a:r>
            <a:endParaRPr lang="en-US" sz="2400" dirty="0"/>
          </a:p>
        </p:txBody>
      </p:sp>
      <p:sp>
        <p:nvSpPr>
          <p:cNvPr id="18" name="Text 15"/>
          <p:cNvSpPr/>
          <p:nvPr/>
        </p:nvSpPr>
        <p:spPr>
          <a:xfrm>
            <a:off x="6943487" y="6434138"/>
            <a:ext cx="2740700" cy="318849"/>
          </a:xfrm>
          <a:prstGeom prst="rect">
            <a:avLst/>
          </a:prstGeom>
          <a:noFill/>
          <a:ln/>
        </p:spPr>
        <p:txBody>
          <a:bodyPr wrap="none" lIns="0" tIns="0" rIns="0" bIns="0" rtlCol="0" anchor="t"/>
          <a:lstStyle/>
          <a:p>
            <a:pPr marL="0" indent="0" algn="l">
              <a:lnSpc>
                <a:spcPts val="2500"/>
              </a:lnSpc>
              <a:buNone/>
            </a:pPr>
            <a:r>
              <a:rPr lang="en-US" sz="2000" dirty="0">
                <a:solidFill>
                  <a:srgbClr val="D6E5EF"/>
                </a:solidFill>
                <a:latin typeface="Roboto Slab" pitchFamily="34" charset="0"/>
                <a:ea typeface="Roboto Slab" pitchFamily="34" charset="-122"/>
                <a:cs typeface="Roboto Slab" pitchFamily="34" charset="-120"/>
              </a:rPr>
              <a:t>Nâng Cao Trải Nghiệm</a:t>
            </a:r>
            <a:endParaRPr lang="en-US" sz="2000" dirty="0"/>
          </a:p>
        </p:txBody>
      </p:sp>
      <p:sp>
        <p:nvSpPr>
          <p:cNvPr id="19" name="Text 16"/>
          <p:cNvSpPr/>
          <p:nvPr/>
        </p:nvSpPr>
        <p:spPr>
          <a:xfrm>
            <a:off x="6943487" y="6875383"/>
            <a:ext cx="6893123" cy="653415"/>
          </a:xfrm>
          <a:prstGeom prst="rect">
            <a:avLst/>
          </a:prstGeom>
          <a:noFill/>
          <a:ln/>
        </p:spPr>
        <p:txBody>
          <a:bodyPr wrap="square" lIns="0" tIns="0" rIns="0" bIns="0" rtlCol="0" anchor="t"/>
          <a:lstStyle/>
          <a:p>
            <a:pPr marL="0" indent="0" algn="l">
              <a:lnSpc>
                <a:spcPts val="2550"/>
              </a:lnSpc>
              <a:buNone/>
            </a:pPr>
            <a:r>
              <a:rPr lang="en-US" sz="1600" dirty="0">
                <a:solidFill>
                  <a:srgbClr val="D6E5EF"/>
                </a:solidFill>
                <a:latin typeface="Roboto" pitchFamily="34" charset="0"/>
                <a:ea typeface="Roboto" pitchFamily="34" charset="-122"/>
                <a:cs typeface="Roboto" pitchFamily="34" charset="-120"/>
              </a:rPr>
              <a:t>Nâng cao trải nghiệm khách hàng với thông tin được cập nhật nhanh chóng. Mọi yêu cầu được đáp ứng.</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061799"/>
            <a:ext cx="7166967" cy="708779"/>
          </a:xfrm>
          <a:prstGeom prst="rect">
            <a:avLst/>
          </a:prstGeom>
          <a:noFill/>
          <a:ln/>
        </p:spPr>
        <p:txBody>
          <a:bodyPr wrap="none" lIns="0" tIns="0" rIns="0" bIns="0" rtlCol="0" anchor="t"/>
          <a:lstStyle/>
          <a:p>
            <a:pPr marL="0" indent="0" algn="l">
              <a:lnSpc>
                <a:spcPts val="5550"/>
              </a:lnSpc>
              <a:buNone/>
            </a:pPr>
            <a:r>
              <a:rPr lang="en-US" sz="4450" dirty="0">
                <a:solidFill>
                  <a:srgbClr val="76B9FF"/>
                </a:solidFill>
                <a:latin typeface="Roboto Slab" pitchFamily="34" charset="0"/>
                <a:ea typeface="Roboto Slab" pitchFamily="34" charset="-122"/>
                <a:cs typeface="Roboto Slab" pitchFamily="34" charset="-120"/>
              </a:rPr>
              <a:t>Thành Viên Và Chức Năng</a:t>
            </a:r>
            <a:endParaRPr lang="en-US" sz="4450" dirty="0"/>
          </a:p>
        </p:txBody>
      </p:sp>
      <p:pic>
        <p:nvPicPr>
          <p:cNvPr id="3" name="Image 0" descr="preencoded.png"/>
          <p:cNvPicPr>
            <a:picLocks noChangeAspect="1"/>
          </p:cNvPicPr>
          <p:nvPr/>
        </p:nvPicPr>
        <p:blipFill>
          <a:blip r:embed="rId3"/>
          <a:stretch>
            <a:fillRect/>
          </a:stretch>
        </p:blipFill>
        <p:spPr>
          <a:xfrm>
            <a:off x="793790" y="2365891"/>
            <a:ext cx="2845594" cy="1946910"/>
          </a:xfrm>
          <a:prstGeom prst="rect">
            <a:avLst/>
          </a:prstGeom>
        </p:spPr>
      </p:pic>
      <p:sp>
        <p:nvSpPr>
          <p:cNvPr id="4" name="Text 1"/>
          <p:cNvSpPr/>
          <p:nvPr/>
        </p:nvSpPr>
        <p:spPr>
          <a:xfrm>
            <a:off x="793790" y="456795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6B9FF"/>
                </a:solidFill>
                <a:latin typeface="Roboto Slab" pitchFamily="34" charset="0"/>
                <a:ea typeface="Roboto Slab" pitchFamily="34" charset="-122"/>
                <a:cs typeface="Roboto Slab" pitchFamily="34" charset="-120"/>
              </a:rPr>
              <a:t>Nguyễn Trung Hiếu</a:t>
            </a:r>
            <a:endParaRPr lang="en-US" sz="2200" dirty="0"/>
          </a:p>
        </p:txBody>
      </p:sp>
      <p:sp>
        <p:nvSpPr>
          <p:cNvPr id="5" name="Text 2"/>
          <p:cNvSpPr/>
          <p:nvPr/>
        </p:nvSpPr>
        <p:spPr>
          <a:xfrm>
            <a:off x="793790" y="5149096"/>
            <a:ext cx="2845594" cy="1451610"/>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Anh Hiếu đảm nhiệm phân tích hệ thống. Anh ấy điều phối dự án và thiết kế cơ sở dữ liệu.</a:t>
            </a:r>
            <a:endParaRPr lang="en-US" sz="1750" dirty="0"/>
          </a:p>
        </p:txBody>
      </p:sp>
      <p:pic>
        <p:nvPicPr>
          <p:cNvPr id="6" name="Image 1" descr="preencoded.png"/>
          <p:cNvPicPr>
            <a:picLocks noChangeAspect="1"/>
          </p:cNvPicPr>
          <p:nvPr/>
        </p:nvPicPr>
        <p:blipFill>
          <a:blip r:embed="rId4"/>
          <a:stretch>
            <a:fillRect/>
          </a:stretch>
        </p:blipFill>
        <p:spPr>
          <a:xfrm>
            <a:off x="4200406" y="2365891"/>
            <a:ext cx="2845594" cy="1946910"/>
          </a:xfrm>
          <a:prstGeom prst="rect">
            <a:avLst/>
          </a:prstGeom>
        </p:spPr>
      </p:pic>
      <p:sp>
        <p:nvSpPr>
          <p:cNvPr id="7" name="Text 3"/>
          <p:cNvSpPr/>
          <p:nvPr/>
        </p:nvSpPr>
        <p:spPr>
          <a:xfrm>
            <a:off x="4200406" y="456795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6B9FF"/>
                </a:solidFill>
                <a:latin typeface="Roboto Slab" pitchFamily="34" charset="0"/>
                <a:ea typeface="Roboto Slab" pitchFamily="34" charset="-122"/>
                <a:cs typeface="Roboto Slab" pitchFamily="34" charset="-120"/>
              </a:rPr>
              <a:t>Vũ Hải Khoa</a:t>
            </a:r>
            <a:endParaRPr lang="en-US" sz="2200" dirty="0"/>
          </a:p>
        </p:txBody>
      </p:sp>
      <p:sp>
        <p:nvSpPr>
          <p:cNvPr id="8" name="Text 4"/>
          <p:cNvSpPr/>
          <p:nvPr/>
        </p:nvSpPr>
        <p:spPr>
          <a:xfrm>
            <a:off x="4200406" y="5149096"/>
            <a:ext cx="2845594" cy="1451610"/>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Khoa chịu trách nhiệm Frontend và UI/UX. Cậu ấy xây dựng giao diện người dùng thân thiện.</a:t>
            </a:r>
            <a:endParaRPr lang="en-US" sz="1750" dirty="0"/>
          </a:p>
        </p:txBody>
      </p:sp>
      <p:pic>
        <p:nvPicPr>
          <p:cNvPr id="9" name="Image 2" descr="preencoded.png"/>
          <p:cNvPicPr>
            <a:picLocks noChangeAspect="1"/>
          </p:cNvPicPr>
          <p:nvPr/>
        </p:nvPicPr>
        <p:blipFill>
          <a:blip r:embed="rId5"/>
          <a:stretch>
            <a:fillRect/>
          </a:stretch>
        </p:blipFill>
        <p:spPr>
          <a:xfrm>
            <a:off x="7607022" y="2365891"/>
            <a:ext cx="2845594" cy="1946910"/>
          </a:xfrm>
          <a:prstGeom prst="rect">
            <a:avLst/>
          </a:prstGeom>
        </p:spPr>
      </p:pic>
      <p:sp>
        <p:nvSpPr>
          <p:cNvPr id="10" name="Text 5"/>
          <p:cNvSpPr/>
          <p:nvPr/>
        </p:nvSpPr>
        <p:spPr>
          <a:xfrm>
            <a:off x="7607022" y="456795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6B9FF"/>
                </a:solidFill>
                <a:latin typeface="Roboto Slab" pitchFamily="34" charset="0"/>
                <a:ea typeface="Roboto Slab" pitchFamily="34" charset="-122"/>
                <a:cs typeface="Roboto Slab" pitchFamily="34" charset="-120"/>
              </a:rPr>
              <a:t>Nguyễn Trung Hiếu</a:t>
            </a:r>
            <a:endParaRPr lang="en-US" sz="2200" dirty="0"/>
          </a:p>
        </p:txBody>
      </p:sp>
      <p:sp>
        <p:nvSpPr>
          <p:cNvPr id="11" name="Text 6"/>
          <p:cNvSpPr/>
          <p:nvPr/>
        </p:nvSpPr>
        <p:spPr>
          <a:xfrm>
            <a:off x="7607022" y="5149096"/>
            <a:ext cx="2845594" cy="1451610"/>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Hiếu thứ hai phát triển logic nghiệp vụ, API. Anh ấy kết nối ứng dụng với cơ sở dữ liệu.</a:t>
            </a:r>
            <a:endParaRPr lang="en-US" sz="1750" dirty="0"/>
          </a:p>
        </p:txBody>
      </p:sp>
      <p:pic>
        <p:nvPicPr>
          <p:cNvPr id="12" name="Image 3" descr="preencoded.png"/>
          <p:cNvPicPr>
            <a:picLocks noChangeAspect="1"/>
          </p:cNvPicPr>
          <p:nvPr/>
        </p:nvPicPr>
        <p:blipFill>
          <a:blip r:embed="rId6"/>
          <a:stretch>
            <a:fillRect/>
          </a:stretch>
        </p:blipFill>
        <p:spPr>
          <a:xfrm>
            <a:off x="11013638" y="2365891"/>
            <a:ext cx="2845594" cy="1946910"/>
          </a:xfrm>
          <a:prstGeom prst="rect">
            <a:avLst/>
          </a:prstGeom>
        </p:spPr>
      </p:pic>
      <p:sp>
        <p:nvSpPr>
          <p:cNvPr id="13" name="Text 7"/>
          <p:cNvSpPr/>
          <p:nvPr/>
        </p:nvSpPr>
        <p:spPr>
          <a:xfrm>
            <a:off x="11013638" y="456795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6B9FF"/>
                </a:solidFill>
                <a:latin typeface="Roboto Slab" pitchFamily="34" charset="0"/>
                <a:ea typeface="Roboto Slab" pitchFamily="34" charset="-122"/>
                <a:cs typeface="Roboto Slab" pitchFamily="34" charset="-120"/>
              </a:rPr>
              <a:t>Hoàng Việt Tiệp</a:t>
            </a:r>
            <a:endParaRPr lang="en-US" sz="2200" dirty="0"/>
          </a:p>
        </p:txBody>
      </p:sp>
      <p:sp>
        <p:nvSpPr>
          <p:cNvPr id="14" name="Text 8"/>
          <p:cNvSpPr/>
          <p:nvPr/>
        </p:nvSpPr>
        <p:spPr>
          <a:xfrm>
            <a:off x="11013638" y="5149096"/>
            <a:ext cx="2845594" cy="1814513"/>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Tiệp phụ trách kiểm thử và tài liệu. Anh ấy đảm bảo chất lượng và viết tài liệu kỹ thuật, khắc phục lỗi phát sinh.</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649962"/>
            <a:ext cx="5016937" cy="602456"/>
          </a:xfrm>
          <a:prstGeom prst="rect">
            <a:avLst/>
          </a:prstGeom>
          <a:noFill/>
          <a:ln/>
        </p:spPr>
        <p:txBody>
          <a:bodyPr wrap="none" lIns="0" tIns="0" rIns="0" bIns="0" rtlCol="0" anchor="t"/>
          <a:lstStyle/>
          <a:p>
            <a:pPr marL="0" indent="0" algn="l">
              <a:lnSpc>
                <a:spcPts val="4700"/>
              </a:lnSpc>
              <a:buNone/>
            </a:pPr>
            <a:r>
              <a:rPr lang="en-US" sz="3750" dirty="0">
                <a:solidFill>
                  <a:srgbClr val="76B9FF"/>
                </a:solidFill>
                <a:latin typeface="Roboto Slab" pitchFamily="34" charset="0"/>
                <a:ea typeface="Roboto Slab" pitchFamily="34" charset="-122"/>
                <a:cs typeface="Roboto Slab" pitchFamily="34" charset="-120"/>
              </a:rPr>
              <a:t>Kỹ Thuật / Công Nghệ</a:t>
            </a:r>
            <a:endParaRPr lang="en-US" sz="3750" dirty="0"/>
          </a:p>
        </p:txBody>
      </p:sp>
      <p:pic>
        <p:nvPicPr>
          <p:cNvPr id="4" name="Image 1" descr="preencoded.png"/>
          <p:cNvPicPr>
            <a:picLocks noChangeAspect="1"/>
          </p:cNvPicPr>
          <p:nvPr/>
        </p:nvPicPr>
        <p:blipFill>
          <a:blip r:embed="rId4"/>
          <a:stretch>
            <a:fillRect/>
          </a:stretch>
        </p:blipFill>
        <p:spPr>
          <a:xfrm>
            <a:off x="793790" y="1541621"/>
            <a:ext cx="481965" cy="481965"/>
          </a:xfrm>
          <a:prstGeom prst="rect">
            <a:avLst/>
          </a:prstGeom>
        </p:spPr>
      </p:pic>
      <p:sp>
        <p:nvSpPr>
          <p:cNvPr id="5" name="Text 1"/>
          <p:cNvSpPr/>
          <p:nvPr/>
        </p:nvSpPr>
        <p:spPr>
          <a:xfrm>
            <a:off x="1516737" y="1656040"/>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D6E5EF"/>
                </a:solidFill>
                <a:latin typeface="Roboto Slab" pitchFamily="34" charset="0"/>
                <a:ea typeface="Roboto Slab" pitchFamily="34" charset="-122"/>
                <a:cs typeface="Roboto Slab" pitchFamily="34" charset="-120"/>
              </a:rPr>
              <a:t>Ngôn ngữ Java</a:t>
            </a:r>
            <a:endParaRPr lang="en-US" sz="1850" dirty="0"/>
          </a:p>
        </p:txBody>
      </p:sp>
      <p:sp>
        <p:nvSpPr>
          <p:cNvPr id="6" name="Text 2"/>
          <p:cNvSpPr/>
          <p:nvPr/>
        </p:nvSpPr>
        <p:spPr>
          <a:xfrm>
            <a:off x="1516737" y="2072878"/>
            <a:ext cx="6833473" cy="616744"/>
          </a:xfrm>
          <a:prstGeom prst="rect">
            <a:avLst/>
          </a:prstGeom>
          <a:noFill/>
          <a:ln/>
        </p:spPr>
        <p:txBody>
          <a:bodyPr wrap="square" lIns="0" tIns="0" rIns="0" bIns="0" rtlCol="0" anchor="t"/>
          <a:lstStyle/>
          <a:p>
            <a:pPr marL="0" indent="0" algn="l">
              <a:lnSpc>
                <a:spcPts val="2400"/>
              </a:lnSpc>
              <a:buNone/>
            </a:pPr>
            <a:r>
              <a:rPr lang="en-US" sz="1500" dirty="0">
                <a:solidFill>
                  <a:srgbClr val="D6E5EF"/>
                </a:solidFill>
                <a:latin typeface="Roboto" pitchFamily="34" charset="0"/>
                <a:ea typeface="Roboto" pitchFamily="34" charset="-122"/>
                <a:cs typeface="Roboto" pitchFamily="34" charset="-120"/>
              </a:rPr>
              <a:t>Java là nền tảng mạnh mẽ, đa nền tảng và bảo mật cao. Nó là xương sống của hệ thống.</a:t>
            </a:r>
            <a:endParaRPr lang="en-US" sz="1500" dirty="0"/>
          </a:p>
        </p:txBody>
      </p:sp>
      <p:pic>
        <p:nvPicPr>
          <p:cNvPr id="7" name="Image 2" descr="preencoded.png"/>
          <p:cNvPicPr>
            <a:picLocks noChangeAspect="1"/>
          </p:cNvPicPr>
          <p:nvPr/>
        </p:nvPicPr>
        <p:blipFill>
          <a:blip r:embed="rId5"/>
          <a:stretch>
            <a:fillRect/>
          </a:stretch>
        </p:blipFill>
        <p:spPr>
          <a:xfrm>
            <a:off x="793790" y="3171587"/>
            <a:ext cx="481965" cy="481965"/>
          </a:xfrm>
          <a:prstGeom prst="rect">
            <a:avLst/>
          </a:prstGeom>
        </p:spPr>
      </p:pic>
      <p:sp>
        <p:nvSpPr>
          <p:cNvPr id="8" name="Text 3"/>
          <p:cNvSpPr/>
          <p:nvPr/>
        </p:nvSpPr>
        <p:spPr>
          <a:xfrm>
            <a:off x="1516737" y="3286006"/>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D6E5EF"/>
                </a:solidFill>
                <a:latin typeface="Roboto Slab" pitchFamily="34" charset="0"/>
                <a:ea typeface="Roboto Slab" pitchFamily="34" charset="-122"/>
                <a:cs typeface="Roboto Slab" pitchFamily="34" charset="-120"/>
              </a:rPr>
              <a:t>Java Swing</a:t>
            </a:r>
            <a:endParaRPr lang="en-US" sz="1850" dirty="0"/>
          </a:p>
        </p:txBody>
      </p:sp>
      <p:sp>
        <p:nvSpPr>
          <p:cNvPr id="9" name="Text 4"/>
          <p:cNvSpPr/>
          <p:nvPr/>
        </p:nvSpPr>
        <p:spPr>
          <a:xfrm>
            <a:off x="1516737" y="3702844"/>
            <a:ext cx="6833473" cy="616744"/>
          </a:xfrm>
          <a:prstGeom prst="rect">
            <a:avLst/>
          </a:prstGeom>
          <a:noFill/>
          <a:ln/>
        </p:spPr>
        <p:txBody>
          <a:bodyPr wrap="square" lIns="0" tIns="0" rIns="0" bIns="0" rtlCol="0" anchor="t"/>
          <a:lstStyle/>
          <a:p>
            <a:pPr marL="0" indent="0" algn="l">
              <a:lnSpc>
                <a:spcPts val="2400"/>
              </a:lnSpc>
              <a:buNone/>
            </a:pPr>
            <a:r>
              <a:rPr lang="en-US" sz="1500" dirty="0">
                <a:solidFill>
                  <a:srgbClr val="D6E5EF"/>
                </a:solidFill>
                <a:latin typeface="Roboto" pitchFamily="34" charset="0"/>
                <a:ea typeface="Roboto" pitchFamily="34" charset="-122"/>
                <a:cs typeface="Roboto" pitchFamily="34" charset="-120"/>
              </a:rPr>
              <a:t>Thư viện Java Swing cung cấp giao diện đồ họa (GUI) phong phú và linh hoạt. Nó tạo ra trải nghiệm tốt.</a:t>
            </a:r>
            <a:endParaRPr lang="en-US" sz="1500" dirty="0"/>
          </a:p>
        </p:txBody>
      </p:sp>
      <p:pic>
        <p:nvPicPr>
          <p:cNvPr id="10" name="Image 3" descr="preencoded.png"/>
          <p:cNvPicPr>
            <a:picLocks noChangeAspect="1"/>
          </p:cNvPicPr>
          <p:nvPr/>
        </p:nvPicPr>
        <p:blipFill>
          <a:blip r:embed="rId6"/>
          <a:stretch>
            <a:fillRect/>
          </a:stretch>
        </p:blipFill>
        <p:spPr>
          <a:xfrm>
            <a:off x="793790" y="4801553"/>
            <a:ext cx="481965" cy="481965"/>
          </a:xfrm>
          <a:prstGeom prst="rect">
            <a:avLst/>
          </a:prstGeom>
        </p:spPr>
      </p:pic>
      <p:sp>
        <p:nvSpPr>
          <p:cNvPr id="11" name="Text 5"/>
          <p:cNvSpPr/>
          <p:nvPr/>
        </p:nvSpPr>
        <p:spPr>
          <a:xfrm>
            <a:off x="1516737" y="4915972"/>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D6E5EF"/>
                </a:solidFill>
                <a:latin typeface="Roboto Slab" pitchFamily="34" charset="0"/>
                <a:ea typeface="Roboto Slab" pitchFamily="34" charset="-122"/>
                <a:cs typeface="Roboto Slab" pitchFamily="34" charset="-120"/>
              </a:rPr>
              <a:t>SQLite</a:t>
            </a:r>
            <a:endParaRPr lang="en-US" sz="1850" dirty="0"/>
          </a:p>
        </p:txBody>
      </p:sp>
      <p:sp>
        <p:nvSpPr>
          <p:cNvPr id="12" name="Text 6"/>
          <p:cNvSpPr/>
          <p:nvPr/>
        </p:nvSpPr>
        <p:spPr>
          <a:xfrm>
            <a:off x="1516737" y="5332809"/>
            <a:ext cx="6833473" cy="616744"/>
          </a:xfrm>
          <a:prstGeom prst="rect">
            <a:avLst/>
          </a:prstGeom>
          <a:noFill/>
          <a:ln/>
        </p:spPr>
        <p:txBody>
          <a:bodyPr wrap="square" lIns="0" tIns="0" rIns="0" bIns="0" rtlCol="0" anchor="t"/>
          <a:lstStyle/>
          <a:p>
            <a:pPr marL="0" indent="0" algn="l">
              <a:lnSpc>
                <a:spcPts val="2400"/>
              </a:lnSpc>
              <a:buNone/>
            </a:pPr>
            <a:r>
              <a:rPr lang="en-US" sz="1500" dirty="0">
                <a:solidFill>
                  <a:srgbClr val="D6E5EF"/>
                </a:solidFill>
                <a:latin typeface="Roboto" pitchFamily="34" charset="0"/>
                <a:ea typeface="Roboto" pitchFamily="34" charset="-122"/>
                <a:cs typeface="Roboto" pitchFamily="34" charset="-120"/>
              </a:rPr>
              <a:t>SQLite là cơ sở dữ liệu hiệu quả, đáng tin cậy. Nó lưu trữ và quản lý dữ liệu showroom an toàn.</a:t>
            </a:r>
            <a:endParaRPr lang="en-US" sz="1500" dirty="0"/>
          </a:p>
        </p:txBody>
      </p:sp>
      <p:pic>
        <p:nvPicPr>
          <p:cNvPr id="13" name="Image 4" descr="preencoded.png"/>
          <p:cNvPicPr>
            <a:picLocks noChangeAspect="1"/>
          </p:cNvPicPr>
          <p:nvPr/>
        </p:nvPicPr>
        <p:blipFill>
          <a:blip r:embed="rId7"/>
          <a:stretch>
            <a:fillRect/>
          </a:stretch>
        </p:blipFill>
        <p:spPr>
          <a:xfrm>
            <a:off x="793790" y="6431518"/>
            <a:ext cx="481965" cy="481965"/>
          </a:xfrm>
          <a:prstGeom prst="rect">
            <a:avLst/>
          </a:prstGeom>
        </p:spPr>
      </p:pic>
      <p:sp>
        <p:nvSpPr>
          <p:cNvPr id="14" name="Text 7"/>
          <p:cNvSpPr/>
          <p:nvPr/>
        </p:nvSpPr>
        <p:spPr>
          <a:xfrm>
            <a:off x="1516737" y="6545937"/>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D6E5EF"/>
                </a:solidFill>
                <a:latin typeface="Roboto Slab" pitchFamily="34" charset="0"/>
                <a:ea typeface="Roboto Slab" pitchFamily="34" charset="-122"/>
                <a:cs typeface="Roboto Slab" pitchFamily="34" charset="-120"/>
              </a:rPr>
              <a:t>NetBeans IDE</a:t>
            </a:r>
            <a:endParaRPr lang="en-US" sz="1850" dirty="0"/>
          </a:p>
        </p:txBody>
      </p:sp>
      <p:sp>
        <p:nvSpPr>
          <p:cNvPr id="15" name="Text 8"/>
          <p:cNvSpPr/>
          <p:nvPr/>
        </p:nvSpPr>
        <p:spPr>
          <a:xfrm>
            <a:off x="1516737" y="6962775"/>
            <a:ext cx="6833473" cy="616744"/>
          </a:xfrm>
          <a:prstGeom prst="rect">
            <a:avLst/>
          </a:prstGeom>
          <a:noFill/>
          <a:ln/>
        </p:spPr>
        <p:txBody>
          <a:bodyPr wrap="square" lIns="0" tIns="0" rIns="0" bIns="0" rtlCol="0" anchor="t"/>
          <a:lstStyle/>
          <a:p>
            <a:pPr marL="0" indent="0" algn="l">
              <a:lnSpc>
                <a:spcPts val="2400"/>
              </a:lnSpc>
              <a:buNone/>
            </a:pPr>
            <a:r>
              <a:rPr lang="en-US" sz="1500" dirty="0">
                <a:solidFill>
                  <a:srgbClr val="D6E5EF"/>
                </a:solidFill>
                <a:latin typeface="Roboto" pitchFamily="34" charset="0"/>
                <a:ea typeface="Roboto" pitchFamily="34" charset="-122"/>
                <a:cs typeface="Roboto" pitchFamily="34" charset="-120"/>
              </a:rPr>
              <a:t>NetBeans IDE giúp tăng năng suất phát triển. Đây là môi trường lập trình tích hợp hàng đầu.</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36746" y="500301"/>
            <a:ext cx="7385923" cy="568523"/>
          </a:xfrm>
          <a:prstGeom prst="rect">
            <a:avLst/>
          </a:prstGeom>
          <a:noFill/>
          <a:ln/>
        </p:spPr>
        <p:txBody>
          <a:bodyPr wrap="none" lIns="0" tIns="0" rIns="0" bIns="0" rtlCol="0" anchor="t"/>
          <a:lstStyle/>
          <a:p>
            <a:pPr marL="0" indent="0" algn="l">
              <a:lnSpc>
                <a:spcPts val="4450"/>
              </a:lnSpc>
              <a:buNone/>
            </a:pPr>
            <a:r>
              <a:rPr lang="en-US" sz="3550" dirty="0">
                <a:solidFill>
                  <a:srgbClr val="76B9FF"/>
                </a:solidFill>
                <a:latin typeface="Roboto Slab" pitchFamily="34" charset="0"/>
                <a:ea typeface="Roboto Slab" pitchFamily="34" charset="-122"/>
                <a:cs typeface="Roboto Slab" pitchFamily="34" charset="-120"/>
              </a:rPr>
              <a:t>Bài Toán Và Các Chức Năng Chính</a:t>
            </a:r>
            <a:endParaRPr lang="en-US" sz="3550" dirty="0"/>
          </a:p>
        </p:txBody>
      </p:sp>
      <p:pic>
        <p:nvPicPr>
          <p:cNvPr id="3" name="Image 0" descr="preencoded.png"/>
          <p:cNvPicPr>
            <a:picLocks noChangeAspect="1"/>
          </p:cNvPicPr>
          <p:nvPr/>
        </p:nvPicPr>
        <p:blipFill>
          <a:blip r:embed="rId3"/>
          <a:stretch>
            <a:fillRect/>
          </a:stretch>
        </p:blipFill>
        <p:spPr>
          <a:xfrm>
            <a:off x="636746" y="1546384"/>
            <a:ext cx="6456521" cy="4417576"/>
          </a:xfrm>
          <a:prstGeom prst="rect">
            <a:avLst/>
          </a:prstGeom>
        </p:spPr>
      </p:pic>
      <p:sp>
        <p:nvSpPr>
          <p:cNvPr id="4" name="Text 1"/>
          <p:cNvSpPr/>
          <p:nvPr/>
        </p:nvSpPr>
        <p:spPr>
          <a:xfrm>
            <a:off x="636746" y="6168628"/>
            <a:ext cx="2351246" cy="284202"/>
          </a:xfrm>
          <a:prstGeom prst="rect">
            <a:avLst/>
          </a:prstGeom>
          <a:noFill/>
          <a:ln/>
        </p:spPr>
        <p:txBody>
          <a:bodyPr wrap="none" lIns="0" tIns="0" rIns="0" bIns="0" rtlCol="0" anchor="t"/>
          <a:lstStyle/>
          <a:p>
            <a:pPr marL="0" indent="0" algn="l">
              <a:lnSpc>
                <a:spcPts val="2200"/>
              </a:lnSpc>
              <a:buNone/>
            </a:pPr>
            <a:r>
              <a:rPr lang="en-US" sz="1750" dirty="0">
                <a:solidFill>
                  <a:srgbClr val="76B9FF"/>
                </a:solidFill>
                <a:latin typeface="Roboto Slab" pitchFamily="34" charset="0"/>
                <a:ea typeface="Roboto Slab" pitchFamily="34" charset="-122"/>
                <a:cs typeface="Roboto Slab" pitchFamily="34" charset="-120"/>
              </a:rPr>
              <a:t>Giao Diện Người Dùng</a:t>
            </a:r>
            <a:endParaRPr lang="en-US" sz="1750" dirty="0"/>
          </a:p>
        </p:txBody>
      </p:sp>
      <p:sp>
        <p:nvSpPr>
          <p:cNvPr id="5" name="Text 2"/>
          <p:cNvSpPr/>
          <p:nvPr/>
        </p:nvSpPr>
        <p:spPr>
          <a:xfrm>
            <a:off x="636746" y="6634758"/>
            <a:ext cx="6456521" cy="290989"/>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D6E5EF"/>
                </a:solidFill>
                <a:latin typeface="Roboto" pitchFamily="34" charset="0"/>
                <a:ea typeface="Roboto" pitchFamily="34" charset="-122"/>
                <a:cs typeface="Roboto" pitchFamily="34" charset="-120"/>
              </a:rPr>
              <a:t>Tìm kiếm xe theo các tiêu chí khác nhau.</a:t>
            </a:r>
            <a:endParaRPr lang="en-US" sz="1400" dirty="0"/>
          </a:p>
        </p:txBody>
      </p:sp>
      <p:sp>
        <p:nvSpPr>
          <p:cNvPr id="6" name="Text 3"/>
          <p:cNvSpPr/>
          <p:nvPr/>
        </p:nvSpPr>
        <p:spPr>
          <a:xfrm>
            <a:off x="636746" y="6989326"/>
            <a:ext cx="6456521" cy="290989"/>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D6E5EF"/>
                </a:solidFill>
                <a:latin typeface="Roboto" pitchFamily="34" charset="0"/>
                <a:ea typeface="Roboto" pitchFamily="34" charset="-122"/>
                <a:cs typeface="Roboto" pitchFamily="34" charset="-120"/>
              </a:rPr>
              <a:t>Xem thông tin chi tiết từng mẫu xe.</a:t>
            </a:r>
            <a:endParaRPr lang="en-US" sz="1400" dirty="0"/>
          </a:p>
        </p:txBody>
      </p:sp>
      <p:sp>
        <p:nvSpPr>
          <p:cNvPr id="7" name="Text 4"/>
          <p:cNvSpPr/>
          <p:nvPr/>
        </p:nvSpPr>
        <p:spPr>
          <a:xfrm>
            <a:off x="636746" y="7343894"/>
            <a:ext cx="6456521" cy="290989"/>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D6E5EF"/>
                </a:solidFill>
                <a:latin typeface="Roboto" pitchFamily="34" charset="0"/>
                <a:ea typeface="Roboto" pitchFamily="34" charset="-122"/>
                <a:cs typeface="Roboto" pitchFamily="34" charset="-120"/>
              </a:rPr>
              <a:t>Đặt lịch lái thử xe trực tuyến.</a:t>
            </a:r>
            <a:endParaRPr lang="en-US" sz="1400" dirty="0"/>
          </a:p>
        </p:txBody>
      </p:sp>
      <p:pic>
        <p:nvPicPr>
          <p:cNvPr id="8" name="Image 1" descr="preencoded.png"/>
          <p:cNvPicPr>
            <a:picLocks noChangeAspect="1"/>
          </p:cNvPicPr>
          <p:nvPr/>
        </p:nvPicPr>
        <p:blipFill>
          <a:blip r:embed="rId4"/>
          <a:stretch>
            <a:fillRect/>
          </a:stretch>
        </p:blipFill>
        <p:spPr>
          <a:xfrm>
            <a:off x="7544752" y="1546384"/>
            <a:ext cx="6456521" cy="4417576"/>
          </a:xfrm>
          <a:prstGeom prst="rect">
            <a:avLst/>
          </a:prstGeom>
        </p:spPr>
      </p:pic>
      <p:sp>
        <p:nvSpPr>
          <p:cNvPr id="9" name="Text 5"/>
          <p:cNvSpPr/>
          <p:nvPr/>
        </p:nvSpPr>
        <p:spPr>
          <a:xfrm>
            <a:off x="7544752" y="6168628"/>
            <a:ext cx="2723078" cy="284202"/>
          </a:xfrm>
          <a:prstGeom prst="rect">
            <a:avLst/>
          </a:prstGeom>
          <a:noFill/>
          <a:ln/>
        </p:spPr>
        <p:txBody>
          <a:bodyPr wrap="none" lIns="0" tIns="0" rIns="0" bIns="0" rtlCol="0" anchor="t"/>
          <a:lstStyle/>
          <a:p>
            <a:pPr marL="0" indent="0" algn="l">
              <a:lnSpc>
                <a:spcPts val="2200"/>
              </a:lnSpc>
              <a:buNone/>
            </a:pPr>
            <a:r>
              <a:rPr lang="en-US" sz="1750" dirty="0">
                <a:solidFill>
                  <a:srgbClr val="76B9FF"/>
                </a:solidFill>
                <a:latin typeface="Roboto Slab" pitchFamily="34" charset="0"/>
                <a:ea typeface="Roboto Slab" pitchFamily="34" charset="-122"/>
                <a:cs typeface="Roboto Slab" pitchFamily="34" charset="-120"/>
              </a:rPr>
              <a:t>Giao Diện Người Quản Trị</a:t>
            </a:r>
            <a:endParaRPr lang="en-US" sz="1750" dirty="0"/>
          </a:p>
        </p:txBody>
      </p:sp>
      <p:sp>
        <p:nvSpPr>
          <p:cNvPr id="10" name="Text 6"/>
          <p:cNvSpPr/>
          <p:nvPr/>
        </p:nvSpPr>
        <p:spPr>
          <a:xfrm>
            <a:off x="7544752" y="6634758"/>
            <a:ext cx="6456521" cy="290989"/>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D6E5EF"/>
                </a:solidFill>
                <a:latin typeface="Roboto" pitchFamily="34" charset="0"/>
                <a:ea typeface="Roboto" pitchFamily="34" charset="-122"/>
                <a:cs typeface="Roboto" pitchFamily="34" charset="-120"/>
              </a:rPr>
              <a:t>Quản lý toàn bộ thông tin xe, khách hàng.</a:t>
            </a:r>
            <a:endParaRPr lang="en-US" sz="1400" dirty="0"/>
          </a:p>
        </p:txBody>
      </p:sp>
      <p:sp>
        <p:nvSpPr>
          <p:cNvPr id="11" name="Text 7"/>
          <p:cNvSpPr/>
          <p:nvPr/>
        </p:nvSpPr>
        <p:spPr>
          <a:xfrm>
            <a:off x="7544752" y="6989326"/>
            <a:ext cx="6456521" cy="290989"/>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D6E5EF"/>
                </a:solidFill>
                <a:latin typeface="Roboto" pitchFamily="34" charset="0"/>
                <a:ea typeface="Roboto" pitchFamily="34" charset="-122"/>
                <a:cs typeface="Roboto" pitchFamily="34" charset="-120"/>
              </a:rPr>
              <a:t>Quản lý nhân viên và doanh thu bán hàng.</a:t>
            </a:r>
            <a:endParaRPr lang="en-US" sz="1400" dirty="0"/>
          </a:p>
        </p:txBody>
      </p:sp>
      <p:sp>
        <p:nvSpPr>
          <p:cNvPr id="12" name="Text 8"/>
          <p:cNvSpPr/>
          <p:nvPr/>
        </p:nvSpPr>
        <p:spPr>
          <a:xfrm>
            <a:off x="7544752" y="7343894"/>
            <a:ext cx="6456521" cy="290989"/>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D6E5EF"/>
                </a:solidFill>
                <a:latin typeface="Roboto" pitchFamily="34" charset="0"/>
                <a:ea typeface="Roboto" pitchFamily="34" charset="-122"/>
                <a:cs typeface="Roboto" pitchFamily="34" charset="-120"/>
              </a:rPr>
              <a:t>Tạo báo cáo thống kê định kỳ.</a:t>
            </a:r>
            <a:endParaRPr lang="en-US" sz="1400" dirty="0"/>
          </a:p>
        </p:txBody>
      </p:sp>
      <p:sp>
        <p:nvSpPr>
          <p:cNvPr id="13" name="Text 9"/>
          <p:cNvSpPr/>
          <p:nvPr/>
        </p:nvSpPr>
        <p:spPr>
          <a:xfrm>
            <a:off x="636746" y="7903131"/>
            <a:ext cx="13356908" cy="290989"/>
          </a:xfrm>
          <a:prstGeom prst="rect">
            <a:avLst/>
          </a:prstGeom>
          <a:noFill/>
          <a:ln/>
        </p:spPr>
        <p:txBody>
          <a:bodyPr wrap="none" lIns="0" tIns="0" rIns="0" bIns="0" rtlCol="0" anchor="t"/>
          <a:lstStyle/>
          <a:p>
            <a:pPr marL="0" indent="0" algn="l">
              <a:lnSpc>
                <a:spcPts val="2250"/>
              </a:lnSpc>
              <a:buNone/>
            </a:pPr>
            <a:r>
              <a:rPr lang="en-US" sz="1400" dirty="0">
                <a:solidFill>
                  <a:srgbClr val="D6E5EF"/>
                </a:solidFill>
                <a:latin typeface="Roboto" pitchFamily="34" charset="0"/>
                <a:ea typeface="Roboto" pitchFamily="34" charset="-122"/>
                <a:cs typeface="Roboto" pitchFamily="34" charset="-120"/>
              </a:rPr>
              <a:t>Hệ thống giải quyết bài toán quản lý kho xe, khách hàng, bán hàng và bảo hành. Đồng thời tích hợp quản lý hóa đơn và báo cáo thống kê định kỳ.</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844272"/>
            <a:ext cx="7407473" cy="602456"/>
          </a:xfrm>
          <a:prstGeom prst="rect">
            <a:avLst/>
          </a:prstGeom>
          <a:noFill/>
          <a:ln/>
        </p:spPr>
        <p:txBody>
          <a:bodyPr wrap="none" lIns="0" tIns="0" rIns="0" bIns="0" rtlCol="0" anchor="t"/>
          <a:lstStyle/>
          <a:p>
            <a:pPr marL="0" indent="0" algn="l">
              <a:lnSpc>
                <a:spcPts val="4700"/>
              </a:lnSpc>
              <a:buNone/>
            </a:pPr>
            <a:r>
              <a:rPr lang="en-US" sz="3750" dirty="0">
                <a:solidFill>
                  <a:srgbClr val="76B9FF"/>
                </a:solidFill>
                <a:latin typeface="Roboto Slab" pitchFamily="34" charset="0"/>
                <a:ea typeface="Roboto Slab" pitchFamily="34" charset="-122"/>
                <a:cs typeface="Roboto Slab" pitchFamily="34" charset="-120"/>
              </a:rPr>
              <a:t>Giao Diện Quản Lý Danh Sách Xe</a:t>
            </a:r>
            <a:endParaRPr lang="en-US" sz="3750" dirty="0"/>
          </a:p>
        </p:txBody>
      </p:sp>
      <p:pic>
        <p:nvPicPr>
          <p:cNvPr id="3" name="Image 0" descr="preencoded.png"/>
          <p:cNvPicPr>
            <a:picLocks noChangeAspect="1"/>
          </p:cNvPicPr>
          <p:nvPr/>
        </p:nvPicPr>
        <p:blipFill>
          <a:blip r:embed="rId3"/>
          <a:stretch>
            <a:fillRect/>
          </a:stretch>
        </p:blipFill>
        <p:spPr>
          <a:xfrm>
            <a:off x="801410" y="1957507"/>
            <a:ext cx="3141226" cy="3141226"/>
          </a:xfrm>
          <a:prstGeom prst="rect">
            <a:avLst/>
          </a:prstGeom>
        </p:spPr>
      </p:pic>
      <p:pic>
        <p:nvPicPr>
          <p:cNvPr id="4" name="Image 1" descr="preencoded.png"/>
          <p:cNvPicPr>
            <a:picLocks noChangeAspect="1"/>
          </p:cNvPicPr>
          <p:nvPr/>
        </p:nvPicPr>
        <p:blipFill>
          <a:blip r:embed="rId4"/>
          <a:stretch>
            <a:fillRect/>
          </a:stretch>
        </p:blipFill>
        <p:spPr>
          <a:xfrm>
            <a:off x="4096822" y="1957507"/>
            <a:ext cx="3141226" cy="3141226"/>
          </a:xfrm>
          <a:prstGeom prst="rect">
            <a:avLst/>
          </a:prstGeom>
        </p:spPr>
      </p:pic>
      <p:pic>
        <p:nvPicPr>
          <p:cNvPr id="5" name="Image 2" descr="preencoded.png"/>
          <p:cNvPicPr>
            <a:picLocks noChangeAspect="1"/>
          </p:cNvPicPr>
          <p:nvPr/>
        </p:nvPicPr>
        <p:blipFill>
          <a:blip r:embed="rId5"/>
          <a:stretch>
            <a:fillRect/>
          </a:stretch>
        </p:blipFill>
        <p:spPr>
          <a:xfrm>
            <a:off x="7392233" y="1957507"/>
            <a:ext cx="3141226" cy="3141226"/>
          </a:xfrm>
          <a:prstGeom prst="rect">
            <a:avLst/>
          </a:prstGeom>
        </p:spPr>
      </p:pic>
      <p:pic>
        <p:nvPicPr>
          <p:cNvPr id="6" name="Image 3" descr="preencoded.png"/>
          <p:cNvPicPr>
            <a:picLocks noChangeAspect="1"/>
          </p:cNvPicPr>
          <p:nvPr/>
        </p:nvPicPr>
        <p:blipFill>
          <a:blip r:embed="rId6"/>
          <a:stretch>
            <a:fillRect/>
          </a:stretch>
        </p:blipFill>
        <p:spPr>
          <a:xfrm>
            <a:off x="10687645" y="1957507"/>
            <a:ext cx="3141345" cy="3141345"/>
          </a:xfrm>
          <a:prstGeom prst="rect">
            <a:avLst/>
          </a:prstGeom>
        </p:spPr>
      </p:pic>
      <p:sp>
        <p:nvSpPr>
          <p:cNvPr id="7" name="Shape 1"/>
          <p:cNvSpPr/>
          <p:nvPr/>
        </p:nvSpPr>
        <p:spPr>
          <a:xfrm>
            <a:off x="793790" y="5440918"/>
            <a:ext cx="4219099" cy="1419106"/>
          </a:xfrm>
          <a:prstGeom prst="roundRect">
            <a:avLst>
              <a:gd name="adj" fmla="val 2038"/>
            </a:avLst>
          </a:prstGeom>
          <a:solidFill>
            <a:srgbClr val="3F4652"/>
          </a:solidFill>
          <a:ln/>
        </p:spPr>
        <p:txBody>
          <a:bodyPr/>
          <a:lstStyle/>
          <a:p>
            <a:endParaRPr lang="en-US"/>
          </a:p>
        </p:txBody>
      </p:sp>
      <p:sp>
        <p:nvSpPr>
          <p:cNvPr id="8" name="Text 2"/>
          <p:cNvSpPr/>
          <p:nvPr/>
        </p:nvSpPr>
        <p:spPr>
          <a:xfrm>
            <a:off x="986552" y="5633680"/>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D6E5EF"/>
                </a:solidFill>
                <a:latin typeface="Roboto Slab" pitchFamily="34" charset="0"/>
                <a:ea typeface="Roboto Slab" pitchFamily="34" charset="-122"/>
                <a:cs typeface="Roboto Slab" pitchFamily="34" charset="-120"/>
              </a:rPr>
              <a:t>Thêm, Sửa, Xóa Xe</a:t>
            </a:r>
            <a:endParaRPr lang="en-US" sz="1850" dirty="0"/>
          </a:p>
        </p:txBody>
      </p:sp>
      <p:sp>
        <p:nvSpPr>
          <p:cNvPr id="9" name="Text 3"/>
          <p:cNvSpPr/>
          <p:nvPr/>
        </p:nvSpPr>
        <p:spPr>
          <a:xfrm>
            <a:off x="986552" y="6050518"/>
            <a:ext cx="3833574" cy="616744"/>
          </a:xfrm>
          <a:prstGeom prst="rect">
            <a:avLst/>
          </a:prstGeom>
          <a:noFill/>
          <a:ln/>
        </p:spPr>
        <p:txBody>
          <a:bodyPr wrap="square" lIns="0" tIns="0" rIns="0" bIns="0" rtlCol="0" anchor="t"/>
          <a:lstStyle/>
          <a:p>
            <a:pPr marL="0" indent="0" algn="l">
              <a:lnSpc>
                <a:spcPts val="2400"/>
              </a:lnSpc>
              <a:buNone/>
            </a:pPr>
            <a:r>
              <a:rPr lang="en-US" sz="1500" dirty="0">
                <a:solidFill>
                  <a:srgbClr val="D6E5EF"/>
                </a:solidFill>
                <a:latin typeface="Roboto" pitchFamily="34" charset="0"/>
                <a:ea typeface="Roboto" pitchFamily="34" charset="-122"/>
                <a:cs typeface="Roboto" pitchFamily="34" charset="-120"/>
              </a:rPr>
              <a:t>Dễ dàng thao tác thông tin xe. Cập nhật mẫu, năm, màu, giá và tình trạng.</a:t>
            </a:r>
            <a:endParaRPr lang="en-US" sz="1500" dirty="0"/>
          </a:p>
        </p:txBody>
      </p:sp>
      <p:sp>
        <p:nvSpPr>
          <p:cNvPr id="10" name="Shape 4"/>
          <p:cNvSpPr/>
          <p:nvPr/>
        </p:nvSpPr>
        <p:spPr>
          <a:xfrm>
            <a:off x="5205651" y="5440918"/>
            <a:ext cx="4219099" cy="1419106"/>
          </a:xfrm>
          <a:prstGeom prst="roundRect">
            <a:avLst>
              <a:gd name="adj" fmla="val 2038"/>
            </a:avLst>
          </a:prstGeom>
          <a:solidFill>
            <a:srgbClr val="3F4652"/>
          </a:solidFill>
          <a:ln/>
        </p:spPr>
        <p:txBody>
          <a:bodyPr/>
          <a:lstStyle/>
          <a:p>
            <a:endParaRPr lang="en-US"/>
          </a:p>
        </p:txBody>
      </p:sp>
      <p:sp>
        <p:nvSpPr>
          <p:cNvPr id="11" name="Text 5"/>
          <p:cNvSpPr/>
          <p:nvPr/>
        </p:nvSpPr>
        <p:spPr>
          <a:xfrm>
            <a:off x="5398413" y="5633680"/>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D6E5EF"/>
                </a:solidFill>
                <a:latin typeface="Roboto Slab" pitchFamily="34" charset="0"/>
                <a:ea typeface="Roboto Slab" pitchFamily="34" charset="-122"/>
                <a:cs typeface="Roboto Slab" pitchFamily="34" charset="-120"/>
              </a:rPr>
              <a:t>Bộ Lọc Thông Minh</a:t>
            </a:r>
            <a:endParaRPr lang="en-US" sz="1850" dirty="0"/>
          </a:p>
        </p:txBody>
      </p:sp>
      <p:sp>
        <p:nvSpPr>
          <p:cNvPr id="12" name="Text 6"/>
          <p:cNvSpPr/>
          <p:nvPr/>
        </p:nvSpPr>
        <p:spPr>
          <a:xfrm>
            <a:off x="5398413" y="6050518"/>
            <a:ext cx="3833574" cy="616744"/>
          </a:xfrm>
          <a:prstGeom prst="rect">
            <a:avLst/>
          </a:prstGeom>
          <a:noFill/>
          <a:ln/>
        </p:spPr>
        <p:txBody>
          <a:bodyPr wrap="square" lIns="0" tIns="0" rIns="0" bIns="0" rtlCol="0" anchor="t"/>
          <a:lstStyle/>
          <a:p>
            <a:pPr marL="0" indent="0" algn="l">
              <a:lnSpc>
                <a:spcPts val="2400"/>
              </a:lnSpc>
              <a:buNone/>
            </a:pPr>
            <a:r>
              <a:rPr lang="en-US" sz="1500" dirty="0">
                <a:solidFill>
                  <a:srgbClr val="D6E5EF"/>
                </a:solidFill>
                <a:latin typeface="Roboto" pitchFamily="34" charset="0"/>
                <a:ea typeface="Roboto" pitchFamily="34" charset="-122"/>
                <a:cs typeface="Roboto" pitchFamily="34" charset="-120"/>
              </a:rPr>
              <a:t>Tìm kiếm xe theo hãng, loại và tình trạng tồn kho. Giúp truy vấn nhanh chóng.</a:t>
            </a:r>
            <a:endParaRPr lang="en-US" sz="1500" dirty="0"/>
          </a:p>
        </p:txBody>
      </p:sp>
      <p:sp>
        <p:nvSpPr>
          <p:cNvPr id="13" name="Shape 7"/>
          <p:cNvSpPr/>
          <p:nvPr/>
        </p:nvSpPr>
        <p:spPr>
          <a:xfrm>
            <a:off x="9617512" y="5440918"/>
            <a:ext cx="4219099" cy="1419106"/>
          </a:xfrm>
          <a:prstGeom prst="roundRect">
            <a:avLst>
              <a:gd name="adj" fmla="val 2038"/>
            </a:avLst>
          </a:prstGeom>
          <a:solidFill>
            <a:srgbClr val="3F4652"/>
          </a:solidFill>
          <a:ln/>
        </p:spPr>
        <p:txBody>
          <a:bodyPr/>
          <a:lstStyle/>
          <a:p>
            <a:endParaRPr lang="en-US"/>
          </a:p>
        </p:txBody>
      </p:sp>
      <p:sp>
        <p:nvSpPr>
          <p:cNvPr id="14" name="Text 8"/>
          <p:cNvSpPr/>
          <p:nvPr/>
        </p:nvSpPr>
        <p:spPr>
          <a:xfrm>
            <a:off x="9810274" y="5633680"/>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D6E5EF"/>
                </a:solidFill>
                <a:latin typeface="Roboto Slab" pitchFamily="34" charset="0"/>
                <a:ea typeface="Roboto Slab" pitchFamily="34" charset="-122"/>
                <a:cs typeface="Roboto Slab" pitchFamily="34" charset="-120"/>
              </a:rPr>
              <a:t>Hiển Thị Chi Tiết</a:t>
            </a:r>
            <a:endParaRPr lang="en-US" sz="1850" dirty="0"/>
          </a:p>
        </p:txBody>
      </p:sp>
      <p:sp>
        <p:nvSpPr>
          <p:cNvPr id="15" name="Text 9"/>
          <p:cNvSpPr/>
          <p:nvPr/>
        </p:nvSpPr>
        <p:spPr>
          <a:xfrm>
            <a:off x="9810274" y="6050518"/>
            <a:ext cx="3833574" cy="616744"/>
          </a:xfrm>
          <a:prstGeom prst="rect">
            <a:avLst/>
          </a:prstGeom>
          <a:noFill/>
          <a:ln/>
        </p:spPr>
        <p:txBody>
          <a:bodyPr wrap="square" lIns="0" tIns="0" rIns="0" bIns="0" rtlCol="0" anchor="t"/>
          <a:lstStyle/>
          <a:p>
            <a:pPr marL="0" indent="0" algn="l">
              <a:lnSpc>
                <a:spcPts val="2400"/>
              </a:lnSpc>
              <a:buNone/>
            </a:pPr>
            <a:r>
              <a:rPr lang="en-US" sz="1500" dirty="0">
                <a:solidFill>
                  <a:srgbClr val="D6E5EF"/>
                </a:solidFill>
                <a:latin typeface="Roboto" pitchFamily="34" charset="0"/>
                <a:ea typeface="Roboto" pitchFamily="34" charset="-122"/>
                <a:cs typeface="Roboto" pitchFamily="34" charset="-120"/>
              </a:rPr>
              <a:t>Xem hình ảnh, thông số kỹ thuật và lịch sử nhập xuất kho. Mọi thông tin đều rõ ràng.</a:t>
            </a:r>
            <a:endParaRPr lang="en-US" sz="1500" dirty="0"/>
          </a:p>
        </p:txBody>
      </p:sp>
      <p:sp>
        <p:nvSpPr>
          <p:cNvPr id="16" name="Text 10"/>
          <p:cNvSpPr/>
          <p:nvPr/>
        </p:nvSpPr>
        <p:spPr>
          <a:xfrm>
            <a:off x="793790" y="7076837"/>
            <a:ext cx="13042821" cy="308372"/>
          </a:xfrm>
          <a:prstGeom prst="rect">
            <a:avLst/>
          </a:prstGeom>
          <a:noFill/>
          <a:ln/>
        </p:spPr>
        <p:txBody>
          <a:bodyPr wrap="none" lIns="0" tIns="0" rIns="0" bIns="0" rtlCol="0" anchor="t"/>
          <a:lstStyle/>
          <a:p>
            <a:pPr marL="0" indent="0" algn="l">
              <a:lnSpc>
                <a:spcPts val="2400"/>
              </a:lnSpc>
              <a:buNone/>
            </a:pPr>
            <a:r>
              <a:rPr lang="en-US" sz="1500" dirty="0">
                <a:solidFill>
                  <a:srgbClr val="D6E5EF"/>
                </a:solidFill>
                <a:latin typeface="Roboto" pitchFamily="34" charset="0"/>
                <a:ea typeface="Roboto" pitchFamily="34" charset="-122"/>
                <a:cs typeface="Roboto" pitchFamily="34" charset="-120"/>
              </a:rPr>
              <a:t>Giao diện được thiết kế để hiển thị và thao tác dễ dàng trên hơn 50 mẫu xe. Mục tiêu là tối ưu hóa việc quản lý và tìm kiếm.</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41177"/>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76B9FF"/>
                </a:solidFill>
                <a:latin typeface="Roboto Slab" pitchFamily="34" charset="0"/>
                <a:ea typeface="Roboto Slab" pitchFamily="34" charset="-122"/>
                <a:cs typeface="Roboto Slab" pitchFamily="34" charset="-120"/>
              </a:rPr>
              <a:t>Khó Khăn, Thách Thức Và Khắc Phục</a:t>
            </a:r>
            <a:endParaRPr lang="en-US" sz="4450" dirty="0"/>
          </a:p>
        </p:txBody>
      </p:sp>
      <p:sp>
        <p:nvSpPr>
          <p:cNvPr id="4" name="Shape 1"/>
          <p:cNvSpPr/>
          <p:nvPr/>
        </p:nvSpPr>
        <p:spPr>
          <a:xfrm>
            <a:off x="6535341" y="2598896"/>
            <a:ext cx="30480" cy="4789527"/>
          </a:xfrm>
          <a:prstGeom prst="roundRect">
            <a:avLst>
              <a:gd name="adj" fmla="val 111628"/>
            </a:avLst>
          </a:prstGeom>
          <a:solidFill>
            <a:srgbClr val="585F6B"/>
          </a:solidFill>
          <a:ln/>
        </p:spPr>
        <p:txBody>
          <a:bodyPr/>
          <a:lstStyle/>
          <a:p>
            <a:endParaRPr lang="en-US"/>
          </a:p>
        </p:txBody>
      </p:sp>
      <p:sp>
        <p:nvSpPr>
          <p:cNvPr id="5" name="Shape 2"/>
          <p:cNvSpPr/>
          <p:nvPr/>
        </p:nvSpPr>
        <p:spPr>
          <a:xfrm>
            <a:off x="6760012" y="2838807"/>
            <a:ext cx="680442" cy="30480"/>
          </a:xfrm>
          <a:prstGeom prst="roundRect">
            <a:avLst>
              <a:gd name="adj" fmla="val 111628"/>
            </a:avLst>
          </a:prstGeom>
          <a:solidFill>
            <a:srgbClr val="585F6B"/>
          </a:solidFill>
          <a:ln/>
        </p:spPr>
        <p:txBody>
          <a:bodyPr/>
          <a:lstStyle/>
          <a:p>
            <a:endParaRPr lang="en-US"/>
          </a:p>
        </p:txBody>
      </p:sp>
      <p:sp>
        <p:nvSpPr>
          <p:cNvPr id="6" name="Shape 3"/>
          <p:cNvSpPr/>
          <p:nvPr/>
        </p:nvSpPr>
        <p:spPr>
          <a:xfrm>
            <a:off x="6280190" y="2598896"/>
            <a:ext cx="510302" cy="510302"/>
          </a:xfrm>
          <a:prstGeom prst="roundRect">
            <a:avLst>
              <a:gd name="adj" fmla="val 6667"/>
            </a:avLst>
          </a:prstGeom>
          <a:solidFill>
            <a:srgbClr val="3F4652"/>
          </a:solidFill>
          <a:ln/>
        </p:spPr>
        <p:txBody>
          <a:bodyPr/>
          <a:lstStyle/>
          <a:p>
            <a:endParaRPr lang="en-US"/>
          </a:p>
        </p:txBody>
      </p:sp>
      <p:sp>
        <p:nvSpPr>
          <p:cNvPr id="7" name="Text 4"/>
          <p:cNvSpPr/>
          <p:nvPr/>
        </p:nvSpPr>
        <p:spPr>
          <a:xfrm>
            <a:off x="6365260" y="2641402"/>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Roboto Slab" pitchFamily="34" charset="0"/>
                <a:ea typeface="Roboto Slab" pitchFamily="34" charset="-122"/>
                <a:cs typeface="Roboto Slab" pitchFamily="34" charset="-120"/>
              </a:rPr>
              <a:t>1</a:t>
            </a:r>
            <a:endParaRPr lang="en-US" sz="2650" dirty="0"/>
          </a:p>
        </p:txBody>
      </p:sp>
      <p:sp>
        <p:nvSpPr>
          <p:cNvPr id="8" name="Text 5"/>
          <p:cNvSpPr/>
          <p:nvPr/>
        </p:nvSpPr>
        <p:spPr>
          <a:xfrm>
            <a:off x="7669411" y="267676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Tối Ưu Hiệu Năng</a:t>
            </a:r>
            <a:endParaRPr lang="en-US" sz="2200" dirty="0"/>
          </a:p>
        </p:txBody>
      </p:sp>
      <p:sp>
        <p:nvSpPr>
          <p:cNvPr id="9" name="Text 6"/>
          <p:cNvSpPr/>
          <p:nvPr/>
        </p:nvSpPr>
        <p:spPr>
          <a:xfrm>
            <a:off x="7669411" y="3167182"/>
            <a:ext cx="6167199" cy="725805"/>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Quản lý hàng ngàn bản ghi là thách thức lớn. Chúng tôi tối ưu truy vấn SQL và phân trang.</a:t>
            </a:r>
            <a:endParaRPr lang="en-US" sz="1750" dirty="0"/>
          </a:p>
        </p:txBody>
      </p:sp>
      <p:sp>
        <p:nvSpPr>
          <p:cNvPr id="10" name="Shape 7"/>
          <p:cNvSpPr/>
          <p:nvPr/>
        </p:nvSpPr>
        <p:spPr>
          <a:xfrm>
            <a:off x="6760012" y="4586526"/>
            <a:ext cx="680442" cy="30480"/>
          </a:xfrm>
          <a:prstGeom prst="roundRect">
            <a:avLst>
              <a:gd name="adj" fmla="val 111628"/>
            </a:avLst>
          </a:prstGeom>
          <a:solidFill>
            <a:srgbClr val="585F6B"/>
          </a:solidFill>
          <a:ln/>
        </p:spPr>
        <p:txBody>
          <a:bodyPr/>
          <a:lstStyle/>
          <a:p>
            <a:endParaRPr lang="en-US"/>
          </a:p>
        </p:txBody>
      </p:sp>
      <p:sp>
        <p:nvSpPr>
          <p:cNvPr id="11" name="Shape 8"/>
          <p:cNvSpPr/>
          <p:nvPr/>
        </p:nvSpPr>
        <p:spPr>
          <a:xfrm>
            <a:off x="6280190" y="4346615"/>
            <a:ext cx="510302" cy="510302"/>
          </a:xfrm>
          <a:prstGeom prst="roundRect">
            <a:avLst>
              <a:gd name="adj" fmla="val 6667"/>
            </a:avLst>
          </a:prstGeom>
          <a:solidFill>
            <a:srgbClr val="3F4652"/>
          </a:solidFill>
          <a:ln/>
        </p:spPr>
        <p:txBody>
          <a:bodyPr/>
          <a:lstStyle/>
          <a:p>
            <a:endParaRPr lang="en-US"/>
          </a:p>
        </p:txBody>
      </p:sp>
      <p:sp>
        <p:nvSpPr>
          <p:cNvPr id="12" name="Text 9"/>
          <p:cNvSpPr/>
          <p:nvPr/>
        </p:nvSpPr>
        <p:spPr>
          <a:xfrm>
            <a:off x="6365260" y="4389120"/>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Roboto Slab" pitchFamily="34" charset="0"/>
                <a:ea typeface="Roboto Slab" pitchFamily="34" charset="-122"/>
                <a:cs typeface="Roboto Slab" pitchFamily="34" charset="-120"/>
              </a:rPr>
              <a:t>2</a:t>
            </a:r>
            <a:endParaRPr lang="en-US" sz="2650" dirty="0"/>
          </a:p>
        </p:txBody>
      </p:sp>
      <p:sp>
        <p:nvSpPr>
          <p:cNvPr id="13" name="Text 10"/>
          <p:cNvSpPr/>
          <p:nvPr/>
        </p:nvSpPr>
        <p:spPr>
          <a:xfrm>
            <a:off x="7669411" y="442448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Thiết Kế UI/UX</a:t>
            </a:r>
            <a:endParaRPr lang="en-US" sz="2200" dirty="0"/>
          </a:p>
        </p:txBody>
      </p:sp>
      <p:sp>
        <p:nvSpPr>
          <p:cNvPr id="14" name="Text 11"/>
          <p:cNvSpPr/>
          <p:nvPr/>
        </p:nvSpPr>
        <p:spPr>
          <a:xfrm>
            <a:off x="7669411" y="4914900"/>
            <a:ext cx="6167199" cy="725805"/>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Tạo giao diện thân thiện với nhiều đối tượng là khó khăn. Chúng tôi thu thập phản hồi và áp dụng thiết kế phẳng.</a:t>
            </a:r>
            <a:endParaRPr lang="en-US" sz="1750" dirty="0"/>
          </a:p>
        </p:txBody>
      </p:sp>
      <p:sp>
        <p:nvSpPr>
          <p:cNvPr id="15" name="Shape 12"/>
          <p:cNvSpPr/>
          <p:nvPr/>
        </p:nvSpPr>
        <p:spPr>
          <a:xfrm>
            <a:off x="6760012" y="6334244"/>
            <a:ext cx="680442" cy="30480"/>
          </a:xfrm>
          <a:prstGeom prst="roundRect">
            <a:avLst>
              <a:gd name="adj" fmla="val 111628"/>
            </a:avLst>
          </a:prstGeom>
          <a:solidFill>
            <a:srgbClr val="585F6B"/>
          </a:solidFill>
          <a:ln/>
        </p:spPr>
        <p:txBody>
          <a:bodyPr/>
          <a:lstStyle/>
          <a:p>
            <a:endParaRPr lang="en-US"/>
          </a:p>
        </p:txBody>
      </p:sp>
      <p:sp>
        <p:nvSpPr>
          <p:cNvPr id="16" name="Shape 13"/>
          <p:cNvSpPr/>
          <p:nvPr/>
        </p:nvSpPr>
        <p:spPr>
          <a:xfrm>
            <a:off x="6280190" y="6094333"/>
            <a:ext cx="510302" cy="510302"/>
          </a:xfrm>
          <a:prstGeom prst="roundRect">
            <a:avLst>
              <a:gd name="adj" fmla="val 6667"/>
            </a:avLst>
          </a:prstGeom>
          <a:solidFill>
            <a:srgbClr val="3F4652"/>
          </a:solidFill>
          <a:ln/>
        </p:spPr>
        <p:txBody>
          <a:bodyPr/>
          <a:lstStyle/>
          <a:p>
            <a:endParaRPr lang="en-US"/>
          </a:p>
        </p:txBody>
      </p:sp>
      <p:sp>
        <p:nvSpPr>
          <p:cNvPr id="17" name="Text 14"/>
          <p:cNvSpPr/>
          <p:nvPr/>
        </p:nvSpPr>
        <p:spPr>
          <a:xfrm>
            <a:off x="6365260" y="6136838"/>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Roboto Slab" pitchFamily="34" charset="0"/>
                <a:ea typeface="Roboto Slab" pitchFamily="34" charset="-122"/>
                <a:cs typeface="Roboto Slab" pitchFamily="34" charset="-120"/>
              </a:rPr>
              <a:t>3</a:t>
            </a:r>
            <a:endParaRPr lang="en-US" sz="2650" dirty="0"/>
          </a:p>
        </p:txBody>
      </p:sp>
      <p:sp>
        <p:nvSpPr>
          <p:cNvPr id="18" name="Text 15"/>
          <p:cNvSpPr/>
          <p:nvPr/>
        </p:nvSpPr>
        <p:spPr>
          <a:xfrm>
            <a:off x="7669411" y="617220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Quản Lý Phiên Bản</a:t>
            </a:r>
            <a:endParaRPr lang="en-US" sz="2200" dirty="0"/>
          </a:p>
        </p:txBody>
      </p:sp>
      <p:sp>
        <p:nvSpPr>
          <p:cNvPr id="19" name="Text 16"/>
          <p:cNvSpPr/>
          <p:nvPr/>
        </p:nvSpPr>
        <p:spPr>
          <a:xfrm>
            <a:off x="7669411" y="6662618"/>
            <a:ext cx="6167199" cy="725805"/>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Cộng tác hiệu quả trong nhóm là điều cần thiết. Chúng tôi sử dụng Git, chia nhỏ việc và họp Scrum hàng ngày.</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942023"/>
            <a:ext cx="6485692" cy="708779"/>
          </a:xfrm>
          <a:prstGeom prst="rect">
            <a:avLst/>
          </a:prstGeom>
          <a:noFill/>
          <a:ln/>
        </p:spPr>
        <p:txBody>
          <a:bodyPr wrap="none" lIns="0" tIns="0" rIns="0" bIns="0" rtlCol="0" anchor="t"/>
          <a:lstStyle/>
          <a:p>
            <a:pPr marL="0" indent="0" algn="l">
              <a:lnSpc>
                <a:spcPts val="5550"/>
              </a:lnSpc>
              <a:buNone/>
            </a:pPr>
            <a:r>
              <a:rPr lang="en-US" sz="4450" dirty="0">
                <a:solidFill>
                  <a:srgbClr val="76B9FF"/>
                </a:solidFill>
                <a:latin typeface="Roboto Slab" pitchFamily="34" charset="0"/>
                <a:ea typeface="Roboto Slab" pitchFamily="34" charset="-122"/>
                <a:cs typeface="Roboto Slab" pitchFamily="34" charset="-120"/>
              </a:rPr>
              <a:t>Kết Luận Và Lời Cảm Ơn</a:t>
            </a:r>
            <a:endParaRPr lang="en-US" sz="4450" dirty="0"/>
          </a:p>
        </p:txBody>
      </p:sp>
      <p:sp>
        <p:nvSpPr>
          <p:cNvPr id="3" name="Text 1"/>
          <p:cNvSpPr/>
          <p:nvPr/>
        </p:nvSpPr>
        <p:spPr>
          <a:xfrm>
            <a:off x="1857256" y="2371011"/>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D6E5EF"/>
                </a:solidFill>
                <a:latin typeface="Roboto Slab" pitchFamily="34" charset="0"/>
                <a:ea typeface="Roboto Slab" pitchFamily="34" charset="-122"/>
                <a:cs typeface="Roboto Slab" pitchFamily="34" charset="-120"/>
              </a:rPr>
              <a:t>Thành Tựu</a:t>
            </a:r>
            <a:endParaRPr lang="en-US" sz="2200" dirty="0"/>
          </a:p>
        </p:txBody>
      </p:sp>
      <p:sp>
        <p:nvSpPr>
          <p:cNvPr id="4" name="Text 2"/>
          <p:cNvSpPr/>
          <p:nvPr/>
        </p:nvSpPr>
        <p:spPr>
          <a:xfrm>
            <a:off x="793790" y="2861429"/>
            <a:ext cx="3898702" cy="1088708"/>
          </a:xfrm>
          <a:prstGeom prst="rect">
            <a:avLst/>
          </a:prstGeom>
          <a:noFill/>
          <a:ln/>
        </p:spPr>
        <p:txBody>
          <a:bodyPr wrap="square" lIns="0" tIns="0" rIns="0" bIns="0" rtlCol="0" anchor="t"/>
          <a:lstStyle/>
          <a:p>
            <a:pPr marL="0" indent="0" algn="r">
              <a:lnSpc>
                <a:spcPts val="2850"/>
              </a:lnSpc>
              <a:buNone/>
            </a:pPr>
            <a:r>
              <a:rPr lang="en-US" sz="1750" dirty="0">
                <a:solidFill>
                  <a:srgbClr val="D6E5EF"/>
                </a:solidFill>
                <a:latin typeface="Roboto" pitchFamily="34" charset="0"/>
                <a:ea typeface="Roboto" pitchFamily="34" charset="-122"/>
                <a:cs typeface="Roboto" pitchFamily="34" charset="-120"/>
              </a:rPr>
              <a:t>Hệ thống hoàn chỉnh, đáp ứng 80% yêu cầu ban đầu. Đây là kết quả của sự nỗ lực.</a:t>
            </a:r>
            <a:endParaRPr lang="en-US" sz="1750" dirty="0"/>
          </a:p>
        </p:txBody>
      </p:sp>
      <p:pic>
        <p:nvPicPr>
          <p:cNvPr id="5" name="Image 0" descr="preencoded.png"/>
          <p:cNvPicPr>
            <a:picLocks noChangeAspect="1"/>
          </p:cNvPicPr>
          <p:nvPr/>
        </p:nvPicPr>
        <p:blipFill>
          <a:blip r:embed="rId3"/>
          <a:stretch>
            <a:fillRect/>
          </a:stretch>
        </p:blipFill>
        <p:spPr>
          <a:xfrm>
            <a:off x="5032653" y="2104430"/>
            <a:ext cx="4564975" cy="4564975"/>
          </a:xfrm>
          <a:prstGeom prst="rect">
            <a:avLst/>
          </a:prstGeom>
        </p:spPr>
      </p:pic>
      <p:pic>
        <p:nvPicPr>
          <p:cNvPr id="6" name="Image 1" descr="preencoded.png"/>
          <p:cNvPicPr>
            <a:picLocks noChangeAspect="1"/>
          </p:cNvPicPr>
          <p:nvPr/>
        </p:nvPicPr>
        <p:blipFill>
          <a:blip r:embed="rId4"/>
          <a:stretch>
            <a:fillRect/>
          </a:stretch>
        </p:blipFill>
        <p:spPr>
          <a:xfrm>
            <a:off x="6226731" y="2867501"/>
            <a:ext cx="339328" cy="424220"/>
          </a:xfrm>
          <a:prstGeom prst="rect">
            <a:avLst/>
          </a:prstGeom>
        </p:spPr>
      </p:pic>
      <p:sp>
        <p:nvSpPr>
          <p:cNvPr id="7" name="Text 3"/>
          <p:cNvSpPr/>
          <p:nvPr/>
        </p:nvSpPr>
        <p:spPr>
          <a:xfrm>
            <a:off x="9937790" y="2371011"/>
            <a:ext cx="2970609"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Tiềm Năng Phát Triển</a:t>
            </a:r>
            <a:endParaRPr lang="en-US" sz="2200" dirty="0"/>
          </a:p>
        </p:txBody>
      </p:sp>
      <p:sp>
        <p:nvSpPr>
          <p:cNvPr id="8" name="Text 4"/>
          <p:cNvSpPr/>
          <p:nvPr/>
        </p:nvSpPr>
        <p:spPr>
          <a:xfrm>
            <a:off x="9937790" y="2861429"/>
            <a:ext cx="3898821" cy="1088708"/>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Mở rộng module bảo hành, tích hợp thanh toán trực tuyến. Chúng tôi có nhiều kế hoạch tương lai.</a:t>
            </a:r>
            <a:endParaRPr lang="en-US" sz="1750" dirty="0"/>
          </a:p>
        </p:txBody>
      </p:sp>
      <p:pic>
        <p:nvPicPr>
          <p:cNvPr id="9" name="Image 2" descr="preencoded.png"/>
          <p:cNvPicPr>
            <a:picLocks noChangeAspect="1"/>
          </p:cNvPicPr>
          <p:nvPr/>
        </p:nvPicPr>
        <p:blipFill>
          <a:blip r:embed="rId5"/>
          <a:stretch>
            <a:fillRect/>
          </a:stretch>
        </p:blipFill>
        <p:spPr>
          <a:xfrm>
            <a:off x="5032653" y="2104430"/>
            <a:ext cx="4564975" cy="4564975"/>
          </a:xfrm>
          <a:prstGeom prst="rect">
            <a:avLst/>
          </a:prstGeom>
        </p:spPr>
      </p:pic>
      <p:pic>
        <p:nvPicPr>
          <p:cNvPr id="10" name="Image 3" descr="preencoded.png"/>
          <p:cNvPicPr>
            <a:picLocks noChangeAspect="1"/>
          </p:cNvPicPr>
          <p:nvPr/>
        </p:nvPicPr>
        <p:blipFill>
          <a:blip r:embed="rId6"/>
          <a:stretch>
            <a:fillRect/>
          </a:stretch>
        </p:blipFill>
        <p:spPr>
          <a:xfrm>
            <a:off x="8452604" y="3256002"/>
            <a:ext cx="339328" cy="424220"/>
          </a:xfrm>
          <a:prstGeom prst="rect">
            <a:avLst/>
          </a:prstGeom>
        </p:spPr>
      </p:pic>
      <p:sp>
        <p:nvSpPr>
          <p:cNvPr id="11" name="Text 5"/>
          <p:cNvSpPr/>
          <p:nvPr/>
        </p:nvSpPr>
        <p:spPr>
          <a:xfrm>
            <a:off x="9937790" y="482357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Tầm Nhìn</a:t>
            </a:r>
            <a:endParaRPr lang="en-US" sz="2200" dirty="0"/>
          </a:p>
        </p:txBody>
      </p:sp>
      <p:sp>
        <p:nvSpPr>
          <p:cNvPr id="12" name="Text 6"/>
          <p:cNvSpPr/>
          <p:nvPr/>
        </p:nvSpPr>
        <p:spPr>
          <a:xfrm>
            <a:off x="9937790" y="5313998"/>
            <a:ext cx="3898821" cy="1088708"/>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Nâng cao hiệu quả kinh doanh, cung cấp dữ liệu tức thời. Hệ thống sẽ tiếp tục phát triển.</a:t>
            </a:r>
            <a:endParaRPr lang="en-US" sz="1750" dirty="0"/>
          </a:p>
        </p:txBody>
      </p:sp>
      <p:pic>
        <p:nvPicPr>
          <p:cNvPr id="13" name="Image 4" descr="preencoded.png"/>
          <p:cNvPicPr>
            <a:picLocks noChangeAspect="1"/>
          </p:cNvPicPr>
          <p:nvPr/>
        </p:nvPicPr>
        <p:blipFill>
          <a:blip r:embed="rId7"/>
          <a:stretch>
            <a:fillRect/>
          </a:stretch>
        </p:blipFill>
        <p:spPr>
          <a:xfrm>
            <a:off x="5032653" y="2104430"/>
            <a:ext cx="4564975" cy="4564975"/>
          </a:xfrm>
          <a:prstGeom prst="rect">
            <a:avLst/>
          </a:prstGeom>
        </p:spPr>
      </p:pic>
      <p:pic>
        <p:nvPicPr>
          <p:cNvPr id="14" name="Image 5" descr="preencoded.png"/>
          <p:cNvPicPr>
            <a:picLocks noChangeAspect="1"/>
          </p:cNvPicPr>
          <p:nvPr/>
        </p:nvPicPr>
        <p:blipFill>
          <a:blip r:embed="rId8"/>
          <a:stretch>
            <a:fillRect/>
          </a:stretch>
        </p:blipFill>
        <p:spPr>
          <a:xfrm>
            <a:off x="8064103" y="5481876"/>
            <a:ext cx="339328" cy="424220"/>
          </a:xfrm>
          <a:prstGeom prst="rect">
            <a:avLst/>
          </a:prstGeom>
        </p:spPr>
      </p:pic>
      <p:sp>
        <p:nvSpPr>
          <p:cNvPr id="15" name="Text 7"/>
          <p:cNvSpPr/>
          <p:nvPr/>
        </p:nvSpPr>
        <p:spPr>
          <a:xfrm>
            <a:off x="1857256" y="4823579"/>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D6E5EF"/>
                </a:solidFill>
                <a:latin typeface="Roboto Slab" pitchFamily="34" charset="0"/>
                <a:ea typeface="Roboto Slab" pitchFamily="34" charset="-122"/>
                <a:cs typeface="Roboto Slab" pitchFamily="34" charset="-120"/>
              </a:rPr>
              <a:t>Lời Cảm Ơn</a:t>
            </a:r>
            <a:endParaRPr lang="en-US" sz="2200" dirty="0"/>
          </a:p>
        </p:txBody>
      </p:sp>
      <p:sp>
        <p:nvSpPr>
          <p:cNvPr id="16" name="Text 8"/>
          <p:cNvSpPr/>
          <p:nvPr/>
        </p:nvSpPr>
        <p:spPr>
          <a:xfrm>
            <a:off x="793790" y="5313998"/>
            <a:ext cx="3898702" cy="1088708"/>
          </a:xfrm>
          <a:prstGeom prst="rect">
            <a:avLst/>
          </a:prstGeom>
          <a:noFill/>
          <a:ln/>
        </p:spPr>
        <p:txBody>
          <a:bodyPr wrap="square" lIns="0" tIns="0" rIns="0" bIns="0" rtlCol="0" anchor="t"/>
          <a:lstStyle/>
          <a:p>
            <a:pPr marL="0" indent="0" algn="r">
              <a:lnSpc>
                <a:spcPts val="2850"/>
              </a:lnSpc>
              <a:buNone/>
            </a:pPr>
            <a:r>
              <a:rPr lang="en-US" sz="1750" dirty="0" err="1">
                <a:solidFill>
                  <a:srgbClr val="D6E5EF"/>
                </a:solidFill>
                <a:latin typeface="Roboto" pitchFamily="34" charset="0"/>
                <a:ea typeface="Roboto" pitchFamily="34" charset="-122"/>
                <a:cs typeface="Roboto" pitchFamily="34" charset="-120"/>
              </a:rPr>
              <a:t>Cảm</a:t>
            </a:r>
            <a:r>
              <a:rPr lang="en-US" sz="1750" dirty="0">
                <a:solidFill>
                  <a:srgbClr val="D6E5EF"/>
                </a:solidFill>
                <a:latin typeface="Roboto" pitchFamily="34" charset="0"/>
                <a:ea typeface="Roboto" pitchFamily="34" charset="-122"/>
                <a:cs typeface="Roboto" pitchFamily="34" charset="-120"/>
              </a:rPr>
              <a:t> </a:t>
            </a:r>
            <a:r>
              <a:rPr lang="en-US" sz="1750" dirty="0" err="1">
                <a:solidFill>
                  <a:srgbClr val="D6E5EF"/>
                </a:solidFill>
                <a:latin typeface="Roboto" pitchFamily="34" charset="0"/>
                <a:ea typeface="Roboto" pitchFamily="34" charset="-122"/>
                <a:cs typeface="Roboto" pitchFamily="34" charset="-120"/>
              </a:rPr>
              <a:t>ơn</a:t>
            </a:r>
            <a:r>
              <a:rPr lang="en-US" sz="1750" dirty="0">
                <a:solidFill>
                  <a:srgbClr val="D6E5EF"/>
                </a:solidFill>
                <a:latin typeface="Roboto" pitchFamily="34" charset="0"/>
                <a:ea typeface="Roboto" pitchFamily="34" charset="-122"/>
                <a:cs typeface="Roboto" pitchFamily="34" charset="-120"/>
              </a:rPr>
              <a:t> giảng viên </a:t>
            </a:r>
            <a:r>
              <a:rPr lang="en-US" sz="1750" dirty="0" err="1">
                <a:solidFill>
                  <a:srgbClr val="D6E5EF"/>
                </a:solidFill>
                <a:latin typeface="Roboto" pitchFamily="34" charset="0"/>
                <a:ea typeface="Roboto" pitchFamily="34" charset="-122"/>
                <a:cs typeface="Roboto" pitchFamily="34" charset="-120"/>
              </a:rPr>
              <a:t>và</a:t>
            </a:r>
            <a:r>
              <a:rPr lang="en-US" sz="1750" dirty="0">
                <a:solidFill>
                  <a:srgbClr val="D6E5EF"/>
                </a:solidFill>
                <a:latin typeface="Roboto" pitchFamily="34" charset="0"/>
                <a:ea typeface="Roboto" pitchFamily="34" charset="-122"/>
                <a:cs typeface="Roboto" pitchFamily="34" charset="-120"/>
              </a:rPr>
              <a:t> </a:t>
            </a:r>
            <a:r>
              <a:rPr lang="vi-VN" sz="1750" dirty="0">
                <a:solidFill>
                  <a:srgbClr val="D6E5EF"/>
                </a:solidFill>
                <a:latin typeface="Roboto" pitchFamily="34" charset="0"/>
                <a:ea typeface="Roboto" pitchFamily="34" charset="-122"/>
                <a:cs typeface="Roboto" pitchFamily="34" charset="-120"/>
              </a:rPr>
              <a:t>các bạn đã lắng nghe phần thuyết trình</a:t>
            </a:r>
            <a:r>
              <a:rPr lang="en-US" sz="1750" dirty="0">
                <a:solidFill>
                  <a:srgbClr val="D6E5EF"/>
                </a:solidFill>
                <a:latin typeface="Roboto" pitchFamily="34" charset="0"/>
                <a:ea typeface="Roboto" pitchFamily="34" charset="-122"/>
                <a:cs typeface="Roboto" pitchFamily="34" charset="-120"/>
              </a:rPr>
              <a:t>. Xin </a:t>
            </a:r>
            <a:r>
              <a:rPr lang="en-US" sz="1750" dirty="0" err="1">
                <a:solidFill>
                  <a:srgbClr val="D6E5EF"/>
                </a:solidFill>
                <a:latin typeface="Roboto" pitchFamily="34" charset="0"/>
                <a:ea typeface="Roboto" pitchFamily="34" charset="-122"/>
                <a:cs typeface="Roboto" pitchFamily="34" charset="-120"/>
              </a:rPr>
              <a:t>chân</a:t>
            </a:r>
            <a:r>
              <a:rPr lang="en-US" sz="1750" dirty="0">
                <a:solidFill>
                  <a:srgbClr val="D6E5EF"/>
                </a:solidFill>
                <a:latin typeface="Roboto" pitchFamily="34" charset="0"/>
                <a:ea typeface="Roboto" pitchFamily="34" charset="-122"/>
                <a:cs typeface="Roboto" pitchFamily="34" charset="-120"/>
              </a:rPr>
              <a:t> </a:t>
            </a:r>
            <a:r>
              <a:rPr lang="en-US" sz="1750" dirty="0" err="1">
                <a:solidFill>
                  <a:srgbClr val="D6E5EF"/>
                </a:solidFill>
                <a:latin typeface="Roboto" pitchFamily="34" charset="0"/>
                <a:ea typeface="Roboto" pitchFamily="34" charset="-122"/>
                <a:cs typeface="Roboto" pitchFamily="34" charset="-120"/>
              </a:rPr>
              <a:t>thành</a:t>
            </a:r>
            <a:r>
              <a:rPr lang="vi-VN" sz="1750" dirty="0">
                <a:solidFill>
                  <a:srgbClr val="D6E5EF"/>
                </a:solidFill>
                <a:latin typeface="Roboto" pitchFamily="34" charset="0"/>
                <a:ea typeface="Roboto" pitchFamily="34" charset="-122"/>
                <a:cs typeface="Roboto" pitchFamily="34" charset="-120"/>
              </a:rPr>
              <a:t> </a:t>
            </a:r>
            <a:r>
              <a:rPr lang="en-US" sz="1750" dirty="0" err="1">
                <a:solidFill>
                  <a:srgbClr val="D6E5EF"/>
                </a:solidFill>
                <a:latin typeface="Roboto" pitchFamily="34" charset="0"/>
                <a:ea typeface="Roboto" pitchFamily="34" charset="-122"/>
                <a:cs typeface="Roboto" pitchFamily="34" charset="-120"/>
              </a:rPr>
              <a:t>cảm</a:t>
            </a:r>
            <a:r>
              <a:rPr lang="en-US" sz="1750" dirty="0">
                <a:solidFill>
                  <a:srgbClr val="D6E5EF"/>
                </a:solidFill>
                <a:latin typeface="Roboto" pitchFamily="34" charset="0"/>
                <a:ea typeface="Roboto" pitchFamily="34" charset="-122"/>
                <a:cs typeface="Roboto" pitchFamily="34" charset="-120"/>
              </a:rPr>
              <a:t> </a:t>
            </a:r>
            <a:r>
              <a:rPr lang="vi-VN" sz="1750" dirty="0">
                <a:solidFill>
                  <a:srgbClr val="D6E5EF"/>
                </a:solidFill>
                <a:latin typeface="Roboto" pitchFamily="34" charset="0"/>
                <a:ea typeface="Roboto" pitchFamily="34" charset="-122"/>
                <a:cs typeface="Roboto" pitchFamily="34" charset="-120"/>
              </a:rPr>
              <a:t>ơn!</a:t>
            </a:r>
            <a:endParaRPr lang="en-US" sz="1750" dirty="0"/>
          </a:p>
        </p:txBody>
      </p:sp>
      <p:pic>
        <p:nvPicPr>
          <p:cNvPr id="17" name="Image 6" descr="preencoded.png"/>
          <p:cNvPicPr>
            <a:picLocks noChangeAspect="1"/>
          </p:cNvPicPr>
          <p:nvPr/>
        </p:nvPicPr>
        <p:blipFill>
          <a:blip r:embed="rId9"/>
          <a:stretch>
            <a:fillRect/>
          </a:stretch>
        </p:blipFill>
        <p:spPr>
          <a:xfrm>
            <a:off x="5032653" y="2104430"/>
            <a:ext cx="4564975" cy="4564975"/>
          </a:xfrm>
          <a:prstGeom prst="rect">
            <a:avLst/>
          </a:prstGeom>
        </p:spPr>
      </p:pic>
      <p:pic>
        <p:nvPicPr>
          <p:cNvPr id="18" name="Image 7" descr="preencoded.png"/>
          <p:cNvPicPr>
            <a:picLocks noChangeAspect="1"/>
          </p:cNvPicPr>
          <p:nvPr/>
        </p:nvPicPr>
        <p:blipFill>
          <a:blip r:embed="rId10"/>
          <a:stretch>
            <a:fillRect/>
          </a:stretch>
        </p:blipFill>
        <p:spPr>
          <a:xfrm>
            <a:off x="5838230" y="5093375"/>
            <a:ext cx="339328" cy="424220"/>
          </a:xfrm>
          <a:prstGeom prst="rect">
            <a:avLst/>
          </a:prstGeom>
        </p:spPr>
      </p:pic>
      <p:sp>
        <p:nvSpPr>
          <p:cNvPr id="19" name="Text 9"/>
          <p:cNvSpPr/>
          <p:nvPr/>
        </p:nvSpPr>
        <p:spPr>
          <a:xfrm>
            <a:off x="793790" y="6924556"/>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829</Words>
  <Application>Microsoft Office PowerPoint</Application>
  <PresentationFormat>Custom</PresentationFormat>
  <Paragraphs>78</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Roboto</vt:lpstr>
      <vt:lpstr>Roboto Slab</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Nguyen Hieu</cp:lastModifiedBy>
  <cp:revision>2</cp:revision>
  <dcterms:created xsi:type="dcterms:W3CDTF">2025-06-19T16:22:09Z</dcterms:created>
  <dcterms:modified xsi:type="dcterms:W3CDTF">2025-06-19T16:27:05Z</dcterms:modified>
</cp:coreProperties>
</file>